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6" r:id="rId3"/>
    <p:sldId id="328" r:id="rId4"/>
    <p:sldId id="284" r:id="rId5"/>
    <p:sldId id="327" r:id="rId6"/>
    <p:sldId id="320" r:id="rId7"/>
    <p:sldId id="321" r:id="rId8"/>
    <p:sldId id="302" r:id="rId9"/>
    <p:sldId id="283" r:id="rId10"/>
    <p:sldId id="280" r:id="rId11"/>
    <p:sldId id="260" r:id="rId12"/>
    <p:sldId id="279" r:id="rId13"/>
    <p:sldId id="261" r:id="rId14"/>
    <p:sldId id="275" r:id="rId15"/>
    <p:sldId id="262" r:id="rId16"/>
    <p:sldId id="264" r:id="rId17"/>
    <p:sldId id="265" r:id="rId18"/>
    <p:sldId id="266" r:id="rId19"/>
    <p:sldId id="267" r:id="rId20"/>
    <p:sldId id="268" r:id="rId21"/>
    <p:sldId id="329" r:id="rId22"/>
    <p:sldId id="330" r:id="rId23"/>
    <p:sldId id="338" r:id="rId24"/>
    <p:sldId id="332" r:id="rId25"/>
    <p:sldId id="333" r:id="rId26"/>
    <p:sldId id="334" r:id="rId27"/>
    <p:sldId id="274" r:id="rId28"/>
    <p:sldId id="336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CC0000"/>
    <a:srgbClr val="FF99CC"/>
    <a:srgbClr val="9999FF"/>
    <a:srgbClr val="0033CC"/>
    <a:srgbClr val="00FF00"/>
    <a:srgbClr val="6699FF"/>
    <a:srgbClr val="CCCC00"/>
    <a:srgbClr val="33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2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14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6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8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B9A6-8527-4688-9AFB-CAC4F7F4E3A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BE84-64BF-4C5B-8F89-37D56FFE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68" y="3726497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654176" y="2880136"/>
            <a:ext cx="9629520" cy="108858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 Light" panose="020B0306030504020204"/>
              </a:rPr>
              <a:t>                      MPSAS 12 - INVENTORI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6" descr="Image result for agricultu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cattle farm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cattle farm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Image result for mango tree"/>
          <p:cNvSpPr>
            <a:spLocks noChangeAspect="1" noChangeArrowheads="1"/>
          </p:cNvSpPr>
          <p:nvPr/>
        </p:nvSpPr>
        <p:spPr bwMode="auto">
          <a:xfrm>
            <a:off x="1069975" y="787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lowchart: Data 3"/>
          <p:cNvSpPr/>
          <p:nvPr/>
        </p:nvSpPr>
        <p:spPr>
          <a:xfrm>
            <a:off x="0" y="0"/>
            <a:ext cx="3145536" cy="6848856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382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TAKRIFAN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888968"/>
            <a:ext cx="1051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Open Sans Light" panose="020B0306030504020204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Open Sans Light" panose="020B0306030504020204"/>
              </a:rPr>
              <a:t>Takrifan</a:t>
            </a:r>
            <a:endParaRPr lang="en-US" dirty="0">
              <a:latin typeface="Open Sans Light" panose="020B0306030504020204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Open Sans Light" panose="020B0306030504020204"/>
              </a:rPr>
              <a:t>Pemakaian</a:t>
            </a:r>
            <a:r>
              <a:rPr lang="en-US" dirty="0">
                <a:latin typeface="Open Sans Light" panose="020B0306030504020204"/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dirty="0" err="1">
                <a:latin typeface="Open Sans Light" panose="020B0306030504020204"/>
              </a:rPr>
              <a:t>Definisi</a:t>
            </a:r>
            <a:r>
              <a:rPr lang="en-US" dirty="0">
                <a:latin typeface="Open Sans Light" panose="020B0306030504020204"/>
              </a:rPr>
              <a:t> </a:t>
            </a:r>
            <a:r>
              <a:rPr lang="en-US" dirty="0" err="1">
                <a:latin typeface="Open Sans Light" panose="020B0306030504020204"/>
              </a:rPr>
              <a:t>Inventori</a:t>
            </a:r>
            <a:endParaRPr lang="en-US" dirty="0">
              <a:latin typeface="Open Sans Light" panose="020B0306030504020204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Open Sans Light" panose="020B0306030504020204"/>
              </a:rPr>
              <a:t>Barang</a:t>
            </a:r>
            <a:r>
              <a:rPr lang="en-US" dirty="0">
                <a:latin typeface="Open Sans Light" panose="020B0306030504020204"/>
              </a:rPr>
              <a:t> </a:t>
            </a:r>
            <a:r>
              <a:rPr lang="en-US" dirty="0" err="1">
                <a:latin typeface="Open Sans Light" panose="020B0306030504020204"/>
              </a:rPr>
              <a:t>Luak</a:t>
            </a:r>
            <a:r>
              <a:rPr lang="en-US" dirty="0">
                <a:latin typeface="Open Sans Light" panose="020B0306030504020204"/>
              </a:rPr>
              <a:t> Yang </a:t>
            </a:r>
            <a:r>
              <a:rPr lang="en-US" dirty="0" err="1">
                <a:latin typeface="Open Sans Light" panose="020B0306030504020204"/>
              </a:rPr>
              <a:t>Dibeli</a:t>
            </a:r>
            <a:r>
              <a:rPr lang="en-US" dirty="0">
                <a:latin typeface="Open Sans Light" panose="020B0306030504020204"/>
              </a:rPr>
              <a:t> </a:t>
            </a:r>
            <a:r>
              <a:rPr lang="en-US" dirty="0" err="1">
                <a:latin typeface="Open Sans Light" panose="020B0306030504020204"/>
              </a:rPr>
              <a:t>Untuk</a:t>
            </a:r>
            <a:r>
              <a:rPr lang="en-US" dirty="0">
                <a:latin typeface="Open Sans Light" panose="020B0306030504020204"/>
              </a:rPr>
              <a:t> </a:t>
            </a:r>
            <a:r>
              <a:rPr lang="en-US" dirty="0" err="1">
                <a:latin typeface="Open Sans Light" panose="020B0306030504020204"/>
              </a:rPr>
              <a:t>Tujuan</a:t>
            </a:r>
            <a:r>
              <a:rPr lang="en-US" dirty="0">
                <a:latin typeface="Open Sans Light" panose="020B0306030504020204"/>
              </a:rPr>
              <a:t> </a:t>
            </a:r>
            <a:r>
              <a:rPr lang="en-US" dirty="0" err="1">
                <a:latin typeface="Open Sans Light" panose="020B0306030504020204"/>
              </a:rPr>
              <a:t>Pentadbiran</a:t>
            </a:r>
            <a:endParaRPr lang="en-US" dirty="0">
              <a:latin typeface="Open Sans Light" panose="020B0306030504020204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Open Sans Light" panose="020B0306030504020204"/>
              </a:rPr>
              <a:t>Klasifikasi</a:t>
            </a:r>
            <a:r>
              <a:rPr lang="en-US" dirty="0">
                <a:latin typeface="Open Sans Light" panose="020B0306030504020204"/>
              </a:rPr>
              <a:t> </a:t>
            </a:r>
            <a:r>
              <a:rPr lang="en-US" dirty="0" err="1">
                <a:latin typeface="Open Sans Light" panose="020B0306030504020204"/>
              </a:rPr>
              <a:t>Inventori</a:t>
            </a:r>
            <a:endParaRPr lang="en-US" dirty="0">
              <a:latin typeface="Open Sans Light" panose="020B0306030504020204"/>
            </a:endParaRPr>
          </a:p>
          <a:p>
            <a:pPr marL="342900" indent="-342900">
              <a:buAutoNum type="arabicParenBoth"/>
            </a:pPr>
            <a:r>
              <a:rPr lang="en-US" dirty="0">
                <a:latin typeface="Open Sans Light" panose="020B0306030504020204"/>
              </a:rPr>
              <a:t>Kos </a:t>
            </a:r>
            <a:r>
              <a:rPr lang="en-US" dirty="0" err="1">
                <a:latin typeface="Open Sans Light" panose="020B0306030504020204"/>
              </a:rPr>
              <a:t>Inventori</a:t>
            </a:r>
            <a:endParaRPr lang="en-US" dirty="0">
              <a:latin typeface="Open Sans Light" panose="020B0306030504020204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Open Sans Light" panose="020B0306030504020204"/>
              </a:rPr>
              <a:t>Pengukuran</a:t>
            </a:r>
            <a:r>
              <a:rPr lang="en-US" dirty="0">
                <a:latin typeface="Open Sans Light" panose="020B0306030504020204"/>
              </a:rPr>
              <a:t> </a:t>
            </a:r>
            <a:r>
              <a:rPr lang="en-US" dirty="0" err="1">
                <a:latin typeface="Open Sans Light" panose="020B0306030504020204"/>
              </a:rPr>
              <a:t>Awal</a:t>
            </a:r>
            <a:endParaRPr lang="en-US" dirty="0">
              <a:latin typeface="Open Sans Light" panose="020B0306030504020204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Open Sans Light" panose="020B0306030504020204"/>
              </a:rPr>
              <a:t>Pengukuran</a:t>
            </a:r>
            <a:r>
              <a:rPr lang="en-US" dirty="0">
                <a:latin typeface="Open Sans Light" panose="020B0306030504020204"/>
              </a:rPr>
              <a:t> </a:t>
            </a:r>
            <a:r>
              <a:rPr lang="en-US" dirty="0" err="1">
                <a:latin typeface="Open Sans Light" panose="020B0306030504020204"/>
              </a:rPr>
              <a:t>Berikutnya</a:t>
            </a:r>
            <a:endParaRPr lang="en-US" dirty="0">
              <a:latin typeface="Open Sans Light" panose="020B0306030504020204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Open Sans Light" panose="020B0306030504020204"/>
              </a:rPr>
              <a:t>Ilustrasi</a:t>
            </a:r>
            <a:endParaRPr lang="en-US" dirty="0">
              <a:latin typeface="Open Sans Light" panose="020B0306030504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269601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TAKRIFAN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9536" y="1397948"/>
            <a:ext cx="8779539" cy="523220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anose="020B0306030504020204"/>
              </a:rPr>
              <a:t>       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Kos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Penggantian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Semasa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</a:p>
          <a:p>
            <a:pPr defTabSz="401638"/>
            <a:r>
              <a:rPr lang="en-US" sz="1400" dirty="0">
                <a:latin typeface="Open Sans Light" panose="020B0306030504020204"/>
              </a:rPr>
              <a:t> 	  Kos yang </a:t>
            </a:r>
            <a:r>
              <a:rPr lang="en-US" sz="1400" dirty="0" err="1">
                <a:latin typeface="Open Sans Light" panose="020B0306030504020204"/>
              </a:rPr>
              <a:t>ditanggung</a:t>
            </a:r>
            <a:r>
              <a:rPr lang="en-US" sz="1400" dirty="0">
                <a:latin typeface="Open Sans Light" panose="020B0306030504020204"/>
              </a:rPr>
              <a:t> oleh </a:t>
            </a:r>
            <a:r>
              <a:rPr lang="en-US" sz="1400" dirty="0" err="1">
                <a:latin typeface="Open Sans Light" panose="020B0306030504020204"/>
              </a:rPr>
              <a:t>entiti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memperolehi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pada </a:t>
            </a:r>
            <a:r>
              <a:rPr lang="en-US" sz="1400" dirty="0" err="1">
                <a:latin typeface="Open Sans Light" panose="020B0306030504020204"/>
              </a:rPr>
              <a:t>tarikh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perolehan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9536" y="2084897"/>
            <a:ext cx="8779539" cy="738664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       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Nilai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Realisasi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Bersih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/>
            </a:endParaRPr>
          </a:p>
          <a:p>
            <a:pPr marL="534988" indent="-534988"/>
            <a:r>
              <a:rPr lang="en-US" sz="1400" dirty="0">
                <a:latin typeface="Open Sans Light" panose="020B0306030504020204"/>
              </a:rPr>
              <a:t>           </a:t>
            </a:r>
            <a:r>
              <a:rPr lang="en-US" sz="1400" dirty="0" err="1">
                <a:latin typeface="Open Sans Light" panose="020B0306030504020204"/>
              </a:rPr>
              <a:t>Anggaran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harga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jualan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semasa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menjalankan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operasi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biasa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tolak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anggaran</a:t>
            </a:r>
            <a:r>
              <a:rPr lang="en-US" sz="1400" dirty="0">
                <a:latin typeface="Open Sans Light" panose="020B0306030504020204"/>
              </a:rPr>
              <a:t> kos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menyiapkan</a:t>
            </a:r>
            <a:r>
              <a:rPr lang="en-US" sz="1400" dirty="0">
                <a:latin typeface="Open Sans Light" panose="020B0306030504020204"/>
              </a:rPr>
              <a:t>          </a:t>
            </a:r>
            <a:r>
              <a:rPr lang="en-US" sz="1400" dirty="0" err="1">
                <a:latin typeface="Open Sans Light" panose="020B0306030504020204"/>
              </a:rPr>
              <a:t>tolak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anggaran</a:t>
            </a:r>
            <a:r>
              <a:rPr lang="en-US" sz="1400" dirty="0">
                <a:latin typeface="Open Sans Light" panose="020B0306030504020204"/>
              </a:rPr>
              <a:t> kos yang </a:t>
            </a:r>
            <a:r>
              <a:rPr lang="en-US" sz="1400" dirty="0" err="1">
                <a:latin typeface="Open Sans Light" panose="020B0306030504020204"/>
              </a:rPr>
              <a:t>diperlukan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membuat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jualan</a:t>
            </a:r>
            <a:r>
              <a:rPr lang="en-US" sz="1400" dirty="0">
                <a:latin typeface="Open Sans Light" panose="020B0306030504020204"/>
              </a:rPr>
              <a:t>, </a:t>
            </a:r>
            <a:r>
              <a:rPr lang="en-US" sz="1400" dirty="0" err="1">
                <a:latin typeface="Open Sans Light" panose="020B0306030504020204"/>
              </a:rPr>
              <a:t>pertukaran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pengagihan</a:t>
            </a:r>
            <a:r>
              <a:rPr lang="en-US" sz="1400" dirty="0">
                <a:latin typeface="Open Sans Light" panose="020B0306030504020204"/>
              </a:rPr>
              <a:t>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08"/>
          <p:cNvSpPr>
            <a:spLocks noEditPoints="1"/>
          </p:cNvSpPr>
          <p:nvPr/>
        </p:nvSpPr>
        <p:spPr bwMode="auto">
          <a:xfrm>
            <a:off x="8357616" y="7590448"/>
            <a:ext cx="411480" cy="395153"/>
          </a:xfrm>
          <a:custGeom>
            <a:avLst/>
            <a:gdLst>
              <a:gd name="T0" fmla="*/ 40 w 103"/>
              <a:gd name="T1" fmla="*/ 64 h 97"/>
              <a:gd name="T2" fmla="*/ 40 w 103"/>
              <a:gd name="T3" fmla="*/ 55 h 97"/>
              <a:gd name="T4" fmla="*/ 0 w 103"/>
              <a:gd name="T5" fmla="*/ 55 h 97"/>
              <a:gd name="T6" fmla="*/ 0 w 103"/>
              <a:gd name="T7" fmla="*/ 42 h 97"/>
              <a:gd name="T8" fmla="*/ 40 w 103"/>
              <a:gd name="T9" fmla="*/ 42 h 97"/>
              <a:gd name="T10" fmla="*/ 40 w 103"/>
              <a:gd name="T11" fmla="*/ 34 h 97"/>
              <a:gd name="T12" fmla="*/ 65 w 103"/>
              <a:gd name="T13" fmla="*/ 49 h 97"/>
              <a:gd name="T14" fmla="*/ 40 w 103"/>
              <a:gd name="T15" fmla="*/ 64 h 97"/>
              <a:gd name="T16" fmla="*/ 54 w 103"/>
              <a:gd name="T17" fmla="*/ 0 h 97"/>
              <a:gd name="T18" fmla="*/ 79 w 103"/>
              <a:gd name="T19" fmla="*/ 7 h 97"/>
              <a:gd name="T20" fmla="*/ 96 w 103"/>
              <a:gd name="T21" fmla="*/ 24 h 97"/>
              <a:gd name="T22" fmla="*/ 103 w 103"/>
              <a:gd name="T23" fmla="*/ 49 h 97"/>
              <a:gd name="T24" fmla="*/ 96 w 103"/>
              <a:gd name="T25" fmla="*/ 73 h 97"/>
              <a:gd name="T26" fmla="*/ 79 w 103"/>
              <a:gd name="T27" fmla="*/ 91 h 97"/>
              <a:gd name="T28" fmla="*/ 54 w 103"/>
              <a:gd name="T29" fmla="*/ 97 h 97"/>
              <a:gd name="T30" fmla="*/ 26 w 103"/>
              <a:gd name="T31" fmla="*/ 88 h 97"/>
              <a:gd name="T32" fmla="*/ 9 w 103"/>
              <a:gd name="T33" fmla="*/ 64 h 97"/>
              <a:gd name="T34" fmla="*/ 20 w 103"/>
              <a:gd name="T35" fmla="*/ 64 h 97"/>
              <a:gd name="T36" fmla="*/ 34 w 103"/>
              <a:gd name="T37" fmla="*/ 80 h 97"/>
              <a:gd name="T38" fmla="*/ 54 w 103"/>
              <a:gd name="T39" fmla="*/ 86 h 97"/>
              <a:gd name="T40" fmla="*/ 81 w 103"/>
              <a:gd name="T41" fmla="*/ 75 h 97"/>
              <a:gd name="T42" fmla="*/ 92 w 103"/>
              <a:gd name="T43" fmla="*/ 49 h 97"/>
              <a:gd name="T44" fmla="*/ 81 w 103"/>
              <a:gd name="T45" fmla="*/ 22 h 97"/>
              <a:gd name="T46" fmla="*/ 54 w 103"/>
              <a:gd name="T47" fmla="*/ 11 h 97"/>
              <a:gd name="T48" fmla="*/ 34 w 103"/>
              <a:gd name="T49" fmla="*/ 17 h 97"/>
              <a:gd name="T50" fmla="*/ 20 w 103"/>
              <a:gd name="T51" fmla="*/ 34 h 97"/>
              <a:gd name="T52" fmla="*/ 9 w 103"/>
              <a:gd name="T53" fmla="*/ 34 h 97"/>
              <a:gd name="T54" fmla="*/ 26 w 103"/>
              <a:gd name="T55" fmla="*/ 10 h 97"/>
              <a:gd name="T56" fmla="*/ 54 w 103"/>
              <a:gd name="T5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" h="97">
                <a:moveTo>
                  <a:pt x="40" y="64"/>
                </a:moveTo>
                <a:cubicBezTo>
                  <a:pt x="40" y="55"/>
                  <a:pt x="40" y="55"/>
                  <a:pt x="4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2"/>
                  <a:pt x="0" y="42"/>
                  <a:pt x="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34"/>
                  <a:pt x="40" y="34"/>
                  <a:pt x="40" y="34"/>
                </a:cubicBezTo>
                <a:cubicBezTo>
                  <a:pt x="65" y="49"/>
                  <a:pt x="65" y="49"/>
                  <a:pt x="65" y="49"/>
                </a:cubicBezTo>
                <a:lnTo>
                  <a:pt x="40" y="64"/>
                </a:lnTo>
                <a:close/>
                <a:moveTo>
                  <a:pt x="54" y="0"/>
                </a:moveTo>
                <a:cubicBezTo>
                  <a:pt x="63" y="0"/>
                  <a:pt x="71" y="2"/>
                  <a:pt x="79" y="7"/>
                </a:cubicBezTo>
                <a:cubicBezTo>
                  <a:pt x="86" y="11"/>
                  <a:pt x="92" y="17"/>
                  <a:pt x="96" y="24"/>
                </a:cubicBezTo>
                <a:cubicBezTo>
                  <a:pt x="101" y="32"/>
                  <a:pt x="103" y="40"/>
                  <a:pt x="103" y="49"/>
                </a:cubicBezTo>
                <a:cubicBezTo>
                  <a:pt x="103" y="57"/>
                  <a:pt x="101" y="65"/>
                  <a:pt x="96" y="73"/>
                </a:cubicBezTo>
                <a:cubicBezTo>
                  <a:pt x="92" y="80"/>
                  <a:pt x="86" y="86"/>
                  <a:pt x="79" y="91"/>
                </a:cubicBezTo>
                <a:cubicBezTo>
                  <a:pt x="71" y="95"/>
                  <a:pt x="63" y="97"/>
                  <a:pt x="54" y="97"/>
                </a:cubicBezTo>
                <a:cubicBezTo>
                  <a:pt x="44" y="97"/>
                  <a:pt x="34" y="94"/>
                  <a:pt x="26" y="88"/>
                </a:cubicBezTo>
                <a:cubicBezTo>
                  <a:pt x="17" y="81"/>
                  <a:pt x="12" y="73"/>
                  <a:pt x="9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3" y="70"/>
                  <a:pt x="27" y="76"/>
                  <a:pt x="34" y="80"/>
                </a:cubicBezTo>
                <a:cubicBezTo>
                  <a:pt x="40" y="84"/>
                  <a:pt x="47" y="86"/>
                  <a:pt x="54" y="86"/>
                </a:cubicBezTo>
                <a:cubicBezTo>
                  <a:pt x="65" y="86"/>
                  <a:pt x="74" y="82"/>
                  <a:pt x="81" y="75"/>
                </a:cubicBezTo>
                <a:cubicBezTo>
                  <a:pt x="88" y="68"/>
                  <a:pt x="92" y="59"/>
                  <a:pt x="92" y="49"/>
                </a:cubicBezTo>
                <a:cubicBezTo>
                  <a:pt x="92" y="38"/>
                  <a:pt x="88" y="29"/>
                  <a:pt x="81" y="22"/>
                </a:cubicBezTo>
                <a:cubicBezTo>
                  <a:pt x="74" y="15"/>
                  <a:pt x="65" y="11"/>
                  <a:pt x="54" y="11"/>
                </a:cubicBezTo>
                <a:cubicBezTo>
                  <a:pt x="47" y="11"/>
                  <a:pt x="40" y="13"/>
                  <a:pt x="34" y="17"/>
                </a:cubicBezTo>
                <a:cubicBezTo>
                  <a:pt x="27" y="21"/>
                  <a:pt x="23" y="27"/>
                  <a:pt x="20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2" y="24"/>
                  <a:pt x="18" y="16"/>
                  <a:pt x="26" y="10"/>
                </a:cubicBezTo>
                <a:cubicBezTo>
                  <a:pt x="34" y="3"/>
                  <a:pt x="44" y="0"/>
                  <a:pt x="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30"/>
          <p:cNvSpPr>
            <a:spLocks noEditPoints="1"/>
          </p:cNvSpPr>
          <p:nvPr/>
        </p:nvSpPr>
        <p:spPr bwMode="auto">
          <a:xfrm>
            <a:off x="1658274" y="1508759"/>
            <a:ext cx="321538" cy="310835"/>
          </a:xfrm>
          <a:custGeom>
            <a:avLst/>
            <a:gdLst>
              <a:gd name="T0" fmla="*/ 26 w 105"/>
              <a:gd name="T1" fmla="*/ 7 h 105"/>
              <a:gd name="T2" fmla="*/ 52 w 105"/>
              <a:gd name="T3" fmla="*/ 0 h 105"/>
              <a:gd name="T4" fmla="*/ 78 w 105"/>
              <a:gd name="T5" fmla="*/ 7 h 105"/>
              <a:gd name="T6" fmla="*/ 98 w 105"/>
              <a:gd name="T7" fmla="*/ 26 h 105"/>
              <a:gd name="T8" fmla="*/ 105 w 105"/>
              <a:gd name="T9" fmla="*/ 52 h 105"/>
              <a:gd name="T10" fmla="*/ 98 w 105"/>
              <a:gd name="T11" fmla="*/ 79 h 105"/>
              <a:gd name="T12" fmla="*/ 78 w 105"/>
              <a:gd name="T13" fmla="*/ 98 h 105"/>
              <a:gd name="T14" fmla="*/ 52 w 105"/>
              <a:gd name="T15" fmla="*/ 105 h 105"/>
              <a:gd name="T16" fmla="*/ 26 w 105"/>
              <a:gd name="T17" fmla="*/ 98 h 105"/>
              <a:gd name="T18" fmla="*/ 7 w 105"/>
              <a:gd name="T19" fmla="*/ 79 h 105"/>
              <a:gd name="T20" fmla="*/ 0 w 105"/>
              <a:gd name="T21" fmla="*/ 52 h 105"/>
              <a:gd name="T22" fmla="*/ 7 w 105"/>
              <a:gd name="T23" fmla="*/ 26 h 105"/>
              <a:gd name="T24" fmla="*/ 26 w 105"/>
              <a:gd name="T25" fmla="*/ 7 h 105"/>
              <a:gd name="T26" fmla="*/ 44 w 105"/>
              <a:gd name="T27" fmla="*/ 87 h 105"/>
              <a:gd name="T28" fmla="*/ 79 w 105"/>
              <a:gd name="T29" fmla="*/ 52 h 105"/>
              <a:gd name="T30" fmla="*/ 44 w 105"/>
              <a:gd name="T31" fmla="*/ 18 h 105"/>
              <a:gd name="T32" fmla="*/ 31 w 105"/>
              <a:gd name="T33" fmla="*/ 30 h 105"/>
              <a:gd name="T34" fmla="*/ 53 w 105"/>
              <a:gd name="T35" fmla="*/ 52 h 105"/>
              <a:gd name="T36" fmla="*/ 31 w 105"/>
              <a:gd name="T37" fmla="*/ 75 h 105"/>
              <a:gd name="T38" fmla="*/ 44 w 105"/>
              <a:gd name="T39" fmla="*/ 8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05">
                <a:moveTo>
                  <a:pt x="26" y="7"/>
                </a:moveTo>
                <a:cubicBezTo>
                  <a:pt x="34" y="3"/>
                  <a:pt x="43" y="0"/>
                  <a:pt x="52" y="0"/>
                </a:cubicBezTo>
                <a:cubicBezTo>
                  <a:pt x="62" y="0"/>
                  <a:pt x="70" y="3"/>
                  <a:pt x="78" y="7"/>
                </a:cubicBezTo>
                <a:cubicBezTo>
                  <a:pt x="86" y="12"/>
                  <a:pt x="93" y="18"/>
                  <a:pt x="98" y="26"/>
                </a:cubicBezTo>
                <a:cubicBezTo>
                  <a:pt x="102" y="34"/>
                  <a:pt x="105" y="43"/>
                  <a:pt x="105" y="52"/>
                </a:cubicBezTo>
                <a:cubicBezTo>
                  <a:pt x="105" y="62"/>
                  <a:pt x="102" y="71"/>
                  <a:pt x="98" y="79"/>
                </a:cubicBezTo>
                <a:cubicBezTo>
                  <a:pt x="93" y="87"/>
                  <a:pt x="86" y="93"/>
                  <a:pt x="78" y="98"/>
                </a:cubicBezTo>
                <a:cubicBezTo>
                  <a:pt x="70" y="102"/>
                  <a:pt x="62" y="105"/>
                  <a:pt x="52" y="105"/>
                </a:cubicBezTo>
                <a:cubicBezTo>
                  <a:pt x="43" y="105"/>
                  <a:pt x="34" y="102"/>
                  <a:pt x="26" y="98"/>
                </a:cubicBezTo>
                <a:cubicBezTo>
                  <a:pt x="18" y="93"/>
                  <a:pt x="11" y="87"/>
                  <a:pt x="7" y="79"/>
                </a:cubicBezTo>
                <a:cubicBezTo>
                  <a:pt x="2" y="71"/>
                  <a:pt x="0" y="62"/>
                  <a:pt x="0" y="52"/>
                </a:cubicBezTo>
                <a:cubicBezTo>
                  <a:pt x="0" y="43"/>
                  <a:pt x="2" y="34"/>
                  <a:pt x="7" y="26"/>
                </a:cubicBezTo>
                <a:cubicBezTo>
                  <a:pt x="11" y="18"/>
                  <a:pt x="18" y="12"/>
                  <a:pt x="26" y="7"/>
                </a:cubicBezTo>
                <a:close/>
                <a:moveTo>
                  <a:pt x="44" y="87"/>
                </a:moveTo>
                <a:cubicBezTo>
                  <a:pt x="79" y="52"/>
                  <a:pt x="79" y="52"/>
                  <a:pt x="79" y="52"/>
                </a:cubicBezTo>
                <a:cubicBezTo>
                  <a:pt x="44" y="18"/>
                  <a:pt x="44" y="18"/>
                  <a:pt x="44" y="18"/>
                </a:cubicBezTo>
                <a:cubicBezTo>
                  <a:pt x="31" y="30"/>
                  <a:pt x="31" y="30"/>
                  <a:pt x="31" y="30"/>
                </a:cubicBezTo>
                <a:cubicBezTo>
                  <a:pt x="53" y="52"/>
                  <a:pt x="53" y="52"/>
                  <a:pt x="53" y="52"/>
                </a:cubicBezTo>
                <a:cubicBezTo>
                  <a:pt x="31" y="75"/>
                  <a:pt x="31" y="75"/>
                  <a:pt x="31" y="75"/>
                </a:cubicBezTo>
                <a:lnTo>
                  <a:pt x="44" y="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30"/>
          <p:cNvSpPr>
            <a:spLocks noEditPoints="1"/>
          </p:cNvSpPr>
          <p:nvPr/>
        </p:nvSpPr>
        <p:spPr bwMode="auto">
          <a:xfrm>
            <a:off x="1673514" y="2145791"/>
            <a:ext cx="321538" cy="310835"/>
          </a:xfrm>
          <a:custGeom>
            <a:avLst/>
            <a:gdLst>
              <a:gd name="T0" fmla="*/ 26 w 105"/>
              <a:gd name="T1" fmla="*/ 7 h 105"/>
              <a:gd name="T2" fmla="*/ 52 w 105"/>
              <a:gd name="T3" fmla="*/ 0 h 105"/>
              <a:gd name="T4" fmla="*/ 78 w 105"/>
              <a:gd name="T5" fmla="*/ 7 h 105"/>
              <a:gd name="T6" fmla="*/ 98 w 105"/>
              <a:gd name="T7" fmla="*/ 26 h 105"/>
              <a:gd name="T8" fmla="*/ 105 w 105"/>
              <a:gd name="T9" fmla="*/ 52 h 105"/>
              <a:gd name="T10" fmla="*/ 98 w 105"/>
              <a:gd name="T11" fmla="*/ 79 h 105"/>
              <a:gd name="T12" fmla="*/ 78 w 105"/>
              <a:gd name="T13" fmla="*/ 98 h 105"/>
              <a:gd name="T14" fmla="*/ 52 w 105"/>
              <a:gd name="T15" fmla="*/ 105 h 105"/>
              <a:gd name="T16" fmla="*/ 26 w 105"/>
              <a:gd name="T17" fmla="*/ 98 h 105"/>
              <a:gd name="T18" fmla="*/ 7 w 105"/>
              <a:gd name="T19" fmla="*/ 79 h 105"/>
              <a:gd name="T20" fmla="*/ 0 w 105"/>
              <a:gd name="T21" fmla="*/ 52 h 105"/>
              <a:gd name="T22" fmla="*/ 7 w 105"/>
              <a:gd name="T23" fmla="*/ 26 h 105"/>
              <a:gd name="T24" fmla="*/ 26 w 105"/>
              <a:gd name="T25" fmla="*/ 7 h 105"/>
              <a:gd name="T26" fmla="*/ 44 w 105"/>
              <a:gd name="T27" fmla="*/ 87 h 105"/>
              <a:gd name="T28" fmla="*/ 79 w 105"/>
              <a:gd name="T29" fmla="*/ 52 h 105"/>
              <a:gd name="T30" fmla="*/ 44 w 105"/>
              <a:gd name="T31" fmla="*/ 18 h 105"/>
              <a:gd name="T32" fmla="*/ 31 w 105"/>
              <a:gd name="T33" fmla="*/ 30 h 105"/>
              <a:gd name="T34" fmla="*/ 53 w 105"/>
              <a:gd name="T35" fmla="*/ 52 h 105"/>
              <a:gd name="T36" fmla="*/ 31 w 105"/>
              <a:gd name="T37" fmla="*/ 75 h 105"/>
              <a:gd name="T38" fmla="*/ 44 w 105"/>
              <a:gd name="T39" fmla="*/ 8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05">
                <a:moveTo>
                  <a:pt x="26" y="7"/>
                </a:moveTo>
                <a:cubicBezTo>
                  <a:pt x="34" y="3"/>
                  <a:pt x="43" y="0"/>
                  <a:pt x="52" y="0"/>
                </a:cubicBezTo>
                <a:cubicBezTo>
                  <a:pt x="62" y="0"/>
                  <a:pt x="70" y="3"/>
                  <a:pt x="78" y="7"/>
                </a:cubicBezTo>
                <a:cubicBezTo>
                  <a:pt x="86" y="12"/>
                  <a:pt x="93" y="18"/>
                  <a:pt x="98" y="26"/>
                </a:cubicBezTo>
                <a:cubicBezTo>
                  <a:pt x="102" y="34"/>
                  <a:pt x="105" y="43"/>
                  <a:pt x="105" y="52"/>
                </a:cubicBezTo>
                <a:cubicBezTo>
                  <a:pt x="105" y="62"/>
                  <a:pt x="102" y="71"/>
                  <a:pt x="98" y="79"/>
                </a:cubicBezTo>
                <a:cubicBezTo>
                  <a:pt x="93" y="87"/>
                  <a:pt x="86" y="93"/>
                  <a:pt x="78" y="98"/>
                </a:cubicBezTo>
                <a:cubicBezTo>
                  <a:pt x="70" y="102"/>
                  <a:pt x="62" y="105"/>
                  <a:pt x="52" y="105"/>
                </a:cubicBezTo>
                <a:cubicBezTo>
                  <a:pt x="43" y="105"/>
                  <a:pt x="34" y="102"/>
                  <a:pt x="26" y="98"/>
                </a:cubicBezTo>
                <a:cubicBezTo>
                  <a:pt x="18" y="93"/>
                  <a:pt x="11" y="87"/>
                  <a:pt x="7" y="79"/>
                </a:cubicBezTo>
                <a:cubicBezTo>
                  <a:pt x="2" y="71"/>
                  <a:pt x="0" y="62"/>
                  <a:pt x="0" y="52"/>
                </a:cubicBezTo>
                <a:cubicBezTo>
                  <a:pt x="0" y="43"/>
                  <a:pt x="2" y="34"/>
                  <a:pt x="7" y="26"/>
                </a:cubicBezTo>
                <a:cubicBezTo>
                  <a:pt x="11" y="18"/>
                  <a:pt x="18" y="12"/>
                  <a:pt x="26" y="7"/>
                </a:cubicBezTo>
                <a:close/>
                <a:moveTo>
                  <a:pt x="44" y="87"/>
                </a:moveTo>
                <a:cubicBezTo>
                  <a:pt x="79" y="52"/>
                  <a:pt x="79" y="52"/>
                  <a:pt x="79" y="52"/>
                </a:cubicBezTo>
                <a:cubicBezTo>
                  <a:pt x="44" y="18"/>
                  <a:pt x="44" y="18"/>
                  <a:pt x="44" y="18"/>
                </a:cubicBezTo>
                <a:cubicBezTo>
                  <a:pt x="31" y="30"/>
                  <a:pt x="31" y="30"/>
                  <a:pt x="31" y="30"/>
                </a:cubicBezTo>
                <a:cubicBezTo>
                  <a:pt x="53" y="52"/>
                  <a:pt x="53" y="52"/>
                  <a:pt x="53" y="52"/>
                </a:cubicBezTo>
                <a:cubicBezTo>
                  <a:pt x="31" y="75"/>
                  <a:pt x="31" y="75"/>
                  <a:pt x="31" y="75"/>
                </a:cubicBezTo>
                <a:lnTo>
                  <a:pt x="44" y="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392581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PEMAKAIAN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2555" y="1199634"/>
            <a:ext cx="10471355" cy="42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Piawaian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terpakai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semuaentiti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perakaunan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semua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iventori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melainkan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</a:t>
            </a:r>
          </a:p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7" name="Freeform 50"/>
          <p:cNvSpPr>
            <a:spLocks noEditPoints="1"/>
          </p:cNvSpPr>
          <p:nvPr/>
        </p:nvSpPr>
        <p:spPr bwMode="auto">
          <a:xfrm>
            <a:off x="1311911" y="1571091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1819" y="1555659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Kerja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proses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timbul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kontrak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pembinaan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termasuklah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kontrak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perkhidmatan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berkaitan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langsung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(MPSAS 11)</a:t>
            </a:r>
          </a:p>
        </p:txBody>
      </p:sp>
      <p:sp>
        <p:nvSpPr>
          <p:cNvPr id="8" name="Freeform 50"/>
          <p:cNvSpPr>
            <a:spLocks noEditPoints="1"/>
          </p:cNvSpPr>
          <p:nvPr/>
        </p:nvSpPr>
        <p:spPr bwMode="auto">
          <a:xfrm>
            <a:off x="1296671" y="2014325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1819" y="2128642"/>
            <a:ext cx="9429136" cy="59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1819" y="1971873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Instrumen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Kewangan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(MPSAS 28 &amp; 29)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0"/>
          <p:cNvSpPr>
            <a:spLocks noEditPoints="1"/>
          </p:cNvSpPr>
          <p:nvPr/>
        </p:nvSpPr>
        <p:spPr bwMode="auto">
          <a:xfrm>
            <a:off x="1311911" y="2514197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667059" y="2471745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berkaitan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aktiviti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keluaran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semasa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menuai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(MPSAS 27)</a:t>
            </a:r>
          </a:p>
        </p:txBody>
      </p:sp>
      <p:sp>
        <p:nvSpPr>
          <p:cNvPr id="36" name="Freeform 50"/>
          <p:cNvSpPr>
            <a:spLocks noEditPoints="1"/>
          </p:cNvSpPr>
          <p:nvPr/>
        </p:nvSpPr>
        <p:spPr bwMode="auto">
          <a:xfrm>
            <a:off x="1336295" y="2959205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691443" y="2916753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Kerja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proses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perkhidmatan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disediakan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tanpa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pertimbangan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nominal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sebagai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balasan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terus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daripada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penerima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86077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ZAMRI\AppData\Local\Microsoft\Windows\INetCache\Content.MSO\F0637F7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08" y="3914415"/>
            <a:ext cx="1737360" cy="131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 result for business license ic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4" y="3814526"/>
            <a:ext cx="2011680" cy="1411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INVENTORI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882" y="1657958"/>
            <a:ext cx="2409542" cy="1031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en-US" sz="1400" dirty="0">
              <a:latin typeface="Open Sans Light" panose="020B0306030504020204"/>
            </a:endParaRPr>
          </a:p>
          <a:p>
            <a:pPr algn="ctr"/>
            <a:r>
              <a:rPr lang="en-US" sz="1400" dirty="0" err="1">
                <a:latin typeface="Open Sans Light" panose="020B0306030504020204"/>
              </a:rPr>
              <a:t>Bahan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bekalan</a:t>
            </a:r>
            <a:r>
              <a:rPr lang="en-US" sz="1400" dirty="0">
                <a:latin typeface="Open Sans Light" panose="020B0306030504020204"/>
              </a:rPr>
              <a:t> yang </a:t>
            </a:r>
            <a:r>
              <a:rPr lang="en-US" sz="1400" dirty="0" err="1">
                <a:latin typeface="Open Sans Light" panose="020B0306030504020204"/>
              </a:rPr>
              <a:t>akan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digunakan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dalam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u="sng" dirty="0">
                <a:latin typeface="Open Sans Light" panose="020B0306030504020204"/>
              </a:rPr>
              <a:t>proses </a:t>
            </a:r>
            <a:r>
              <a:rPr lang="en-US" sz="1400" u="sng" dirty="0" err="1">
                <a:latin typeface="Open Sans Light" panose="020B0306030504020204"/>
              </a:rPr>
              <a:t>pengeluaran</a:t>
            </a:r>
            <a:endParaRPr lang="en-US" sz="1400" u="sng" dirty="0">
              <a:latin typeface="Open Sans Light" panose="020B0306030504020204"/>
            </a:endParaRPr>
          </a:p>
          <a:p>
            <a:pPr algn="ctr"/>
            <a:endParaRPr lang="en-US" sz="500" u="sng" dirty="0">
              <a:latin typeface="Open Sans Light" panose="020B030603050402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08"/>
          <p:cNvSpPr>
            <a:spLocks noEditPoints="1"/>
          </p:cNvSpPr>
          <p:nvPr/>
        </p:nvSpPr>
        <p:spPr bwMode="auto">
          <a:xfrm>
            <a:off x="8357616" y="7590448"/>
            <a:ext cx="411480" cy="395153"/>
          </a:xfrm>
          <a:custGeom>
            <a:avLst/>
            <a:gdLst>
              <a:gd name="T0" fmla="*/ 40 w 103"/>
              <a:gd name="T1" fmla="*/ 64 h 97"/>
              <a:gd name="T2" fmla="*/ 40 w 103"/>
              <a:gd name="T3" fmla="*/ 55 h 97"/>
              <a:gd name="T4" fmla="*/ 0 w 103"/>
              <a:gd name="T5" fmla="*/ 55 h 97"/>
              <a:gd name="T6" fmla="*/ 0 w 103"/>
              <a:gd name="T7" fmla="*/ 42 h 97"/>
              <a:gd name="T8" fmla="*/ 40 w 103"/>
              <a:gd name="T9" fmla="*/ 42 h 97"/>
              <a:gd name="T10" fmla="*/ 40 w 103"/>
              <a:gd name="T11" fmla="*/ 34 h 97"/>
              <a:gd name="T12" fmla="*/ 65 w 103"/>
              <a:gd name="T13" fmla="*/ 49 h 97"/>
              <a:gd name="T14" fmla="*/ 40 w 103"/>
              <a:gd name="T15" fmla="*/ 64 h 97"/>
              <a:gd name="T16" fmla="*/ 54 w 103"/>
              <a:gd name="T17" fmla="*/ 0 h 97"/>
              <a:gd name="T18" fmla="*/ 79 w 103"/>
              <a:gd name="T19" fmla="*/ 7 h 97"/>
              <a:gd name="T20" fmla="*/ 96 w 103"/>
              <a:gd name="T21" fmla="*/ 24 h 97"/>
              <a:gd name="T22" fmla="*/ 103 w 103"/>
              <a:gd name="T23" fmla="*/ 49 h 97"/>
              <a:gd name="T24" fmla="*/ 96 w 103"/>
              <a:gd name="T25" fmla="*/ 73 h 97"/>
              <a:gd name="T26" fmla="*/ 79 w 103"/>
              <a:gd name="T27" fmla="*/ 91 h 97"/>
              <a:gd name="T28" fmla="*/ 54 w 103"/>
              <a:gd name="T29" fmla="*/ 97 h 97"/>
              <a:gd name="T30" fmla="*/ 26 w 103"/>
              <a:gd name="T31" fmla="*/ 88 h 97"/>
              <a:gd name="T32" fmla="*/ 9 w 103"/>
              <a:gd name="T33" fmla="*/ 64 h 97"/>
              <a:gd name="T34" fmla="*/ 20 w 103"/>
              <a:gd name="T35" fmla="*/ 64 h 97"/>
              <a:gd name="T36" fmla="*/ 34 w 103"/>
              <a:gd name="T37" fmla="*/ 80 h 97"/>
              <a:gd name="T38" fmla="*/ 54 w 103"/>
              <a:gd name="T39" fmla="*/ 86 h 97"/>
              <a:gd name="T40" fmla="*/ 81 w 103"/>
              <a:gd name="T41" fmla="*/ 75 h 97"/>
              <a:gd name="T42" fmla="*/ 92 w 103"/>
              <a:gd name="T43" fmla="*/ 49 h 97"/>
              <a:gd name="T44" fmla="*/ 81 w 103"/>
              <a:gd name="T45" fmla="*/ 22 h 97"/>
              <a:gd name="T46" fmla="*/ 54 w 103"/>
              <a:gd name="T47" fmla="*/ 11 h 97"/>
              <a:gd name="T48" fmla="*/ 34 w 103"/>
              <a:gd name="T49" fmla="*/ 17 h 97"/>
              <a:gd name="T50" fmla="*/ 20 w 103"/>
              <a:gd name="T51" fmla="*/ 34 h 97"/>
              <a:gd name="T52" fmla="*/ 9 w 103"/>
              <a:gd name="T53" fmla="*/ 34 h 97"/>
              <a:gd name="T54" fmla="*/ 26 w 103"/>
              <a:gd name="T55" fmla="*/ 10 h 97"/>
              <a:gd name="T56" fmla="*/ 54 w 103"/>
              <a:gd name="T5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" h="97">
                <a:moveTo>
                  <a:pt x="40" y="64"/>
                </a:moveTo>
                <a:cubicBezTo>
                  <a:pt x="40" y="55"/>
                  <a:pt x="40" y="55"/>
                  <a:pt x="4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2"/>
                  <a:pt x="0" y="42"/>
                  <a:pt x="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34"/>
                  <a:pt x="40" y="34"/>
                  <a:pt x="40" y="34"/>
                </a:cubicBezTo>
                <a:cubicBezTo>
                  <a:pt x="65" y="49"/>
                  <a:pt x="65" y="49"/>
                  <a:pt x="65" y="49"/>
                </a:cubicBezTo>
                <a:lnTo>
                  <a:pt x="40" y="64"/>
                </a:lnTo>
                <a:close/>
                <a:moveTo>
                  <a:pt x="54" y="0"/>
                </a:moveTo>
                <a:cubicBezTo>
                  <a:pt x="63" y="0"/>
                  <a:pt x="71" y="2"/>
                  <a:pt x="79" y="7"/>
                </a:cubicBezTo>
                <a:cubicBezTo>
                  <a:pt x="86" y="11"/>
                  <a:pt x="92" y="17"/>
                  <a:pt x="96" y="24"/>
                </a:cubicBezTo>
                <a:cubicBezTo>
                  <a:pt x="101" y="32"/>
                  <a:pt x="103" y="40"/>
                  <a:pt x="103" y="49"/>
                </a:cubicBezTo>
                <a:cubicBezTo>
                  <a:pt x="103" y="57"/>
                  <a:pt x="101" y="65"/>
                  <a:pt x="96" y="73"/>
                </a:cubicBezTo>
                <a:cubicBezTo>
                  <a:pt x="92" y="80"/>
                  <a:pt x="86" y="86"/>
                  <a:pt x="79" y="91"/>
                </a:cubicBezTo>
                <a:cubicBezTo>
                  <a:pt x="71" y="95"/>
                  <a:pt x="63" y="97"/>
                  <a:pt x="54" y="97"/>
                </a:cubicBezTo>
                <a:cubicBezTo>
                  <a:pt x="44" y="97"/>
                  <a:pt x="34" y="94"/>
                  <a:pt x="26" y="88"/>
                </a:cubicBezTo>
                <a:cubicBezTo>
                  <a:pt x="17" y="81"/>
                  <a:pt x="12" y="73"/>
                  <a:pt x="9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3" y="70"/>
                  <a:pt x="27" y="76"/>
                  <a:pt x="34" y="80"/>
                </a:cubicBezTo>
                <a:cubicBezTo>
                  <a:pt x="40" y="84"/>
                  <a:pt x="47" y="86"/>
                  <a:pt x="54" y="86"/>
                </a:cubicBezTo>
                <a:cubicBezTo>
                  <a:pt x="65" y="86"/>
                  <a:pt x="74" y="82"/>
                  <a:pt x="81" y="75"/>
                </a:cubicBezTo>
                <a:cubicBezTo>
                  <a:pt x="88" y="68"/>
                  <a:pt x="92" y="59"/>
                  <a:pt x="92" y="49"/>
                </a:cubicBezTo>
                <a:cubicBezTo>
                  <a:pt x="92" y="38"/>
                  <a:pt x="88" y="29"/>
                  <a:pt x="81" y="22"/>
                </a:cubicBezTo>
                <a:cubicBezTo>
                  <a:pt x="74" y="15"/>
                  <a:pt x="65" y="11"/>
                  <a:pt x="54" y="11"/>
                </a:cubicBezTo>
                <a:cubicBezTo>
                  <a:pt x="47" y="11"/>
                  <a:pt x="40" y="13"/>
                  <a:pt x="34" y="17"/>
                </a:cubicBezTo>
                <a:cubicBezTo>
                  <a:pt x="27" y="21"/>
                  <a:pt x="23" y="27"/>
                  <a:pt x="20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2" y="24"/>
                  <a:pt x="18" y="16"/>
                  <a:pt x="26" y="10"/>
                </a:cubicBezTo>
                <a:cubicBezTo>
                  <a:pt x="34" y="3"/>
                  <a:pt x="44" y="0"/>
                  <a:pt x="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877824"/>
            <a:ext cx="6312408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Merupakan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99647" y="1663772"/>
            <a:ext cx="2715376" cy="1031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Open Sans Light" panose="020B0306030504020204"/>
              </a:rPr>
              <a:t>       </a:t>
            </a:r>
          </a:p>
          <a:p>
            <a:pPr algn="ctr"/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Bahan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bekalan</a:t>
            </a:r>
            <a:r>
              <a:rPr lang="en-US" sz="1400" dirty="0">
                <a:latin typeface="Open Sans Light" panose="020B0306030504020204"/>
              </a:rPr>
              <a:t> yang </a:t>
            </a:r>
            <a:r>
              <a:rPr lang="en-US" sz="1400" dirty="0" err="1">
                <a:latin typeface="Open Sans Light" panose="020B0306030504020204"/>
              </a:rPr>
              <a:t>akan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digunakan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ataupun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diagihkan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semasa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menyedia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perkhidmatan</a:t>
            </a:r>
            <a:endParaRPr lang="en-US" sz="1400" dirty="0">
              <a:latin typeface="Open Sans Light" panose="020B0306030504020204"/>
            </a:endParaRPr>
          </a:p>
          <a:p>
            <a:pPr algn="ctr"/>
            <a:endParaRPr lang="en-US" sz="500" dirty="0">
              <a:latin typeface="Open Sans Light" panose="020B030603050402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1055" y="1657958"/>
            <a:ext cx="2191016" cy="1031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i="1" dirty="0">
                <a:latin typeface="Open Sans Light" panose="020B0306030504020204"/>
              </a:rPr>
              <a:t> </a:t>
            </a:r>
            <a:r>
              <a:rPr lang="en-US" sz="1400" dirty="0">
                <a:latin typeface="Open Sans Light" panose="020B0306030504020204"/>
              </a:rPr>
              <a:t>       </a:t>
            </a:r>
          </a:p>
          <a:p>
            <a:pPr algn="ctr"/>
            <a:r>
              <a:rPr lang="en-US" sz="1400" dirty="0" err="1">
                <a:latin typeface="Open Sans Light" panose="020B0306030504020204"/>
              </a:rPr>
              <a:t>Bahan</a:t>
            </a:r>
            <a:r>
              <a:rPr lang="en-US" sz="1400" dirty="0">
                <a:latin typeface="Open Sans Light" panose="020B0306030504020204"/>
              </a:rPr>
              <a:t> yang </a:t>
            </a:r>
            <a:r>
              <a:rPr lang="en-US" sz="1400" dirty="0" err="1">
                <a:latin typeface="Open Sans Light" panose="020B0306030504020204"/>
              </a:rPr>
              <a:t>dibeli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jualan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pengagihan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semasa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menjalankan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operasi</a:t>
            </a:r>
            <a:endParaRPr lang="en-US" sz="1400" dirty="0">
              <a:latin typeface="Open Sans Light" panose="020B0306030504020204"/>
            </a:endParaRPr>
          </a:p>
          <a:p>
            <a:pPr algn="ctr"/>
            <a:endParaRPr lang="en-US" sz="500" dirty="0">
              <a:latin typeface="Open Sans Light" panose="020B0306030504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70848" y="1657958"/>
            <a:ext cx="2282952" cy="1031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Open Sans Light" panose="020B0306030504020204"/>
              </a:rPr>
              <a:t>    </a:t>
            </a:r>
          </a:p>
          <a:p>
            <a:pPr algn="ctr"/>
            <a:r>
              <a:rPr lang="en-US" sz="1400" dirty="0" err="1">
                <a:latin typeface="Open Sans Light" panose="020B0306030504020204"/>
              </a:rPr>
              <a:t>Pengeluaran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jualan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pengagihan</a:t>
            </a:r>
            <a:endParaRPr lang="en-US" sz="1400" dirty="0">
              <a:latin typeface="Open Sans Light" panose="020B0306030504020204"/>
            </a:endParaRPr>
          </a:p>
          <a:p>
            <a:pPr algn="ctr"/>
            <a:endParaRPr lang="en-US" sz="1400" dirty="0">
              <a:latin typeface="Open Sans Light" panose="020B0306030504020204"/>
            </a:endParaRPr>
          </a:p>
          <a:p>
            <a:pPr algn="ctr"/>
            <a:endParaRPr lang="en-US" sz="500" dirty="0">
              <a:latin typeface="Open Sans Light" panose="020B0306030504020204"/>
            </a:endParaRPr>
          </a:p>
        </p:txBody>
      </p:sp>
      <p:pic>
        <p:nvPicPr>
          <p:cNvPr id="21" name="Picture 20" descr="https://encrypted-tbn0.gstatic.com/images?q=tbn:ANd9GcSLwS6bFzsrY_DB-0cOcTSDeJgl5B7e0hoArCIoOqr35Webq8QsXzUEaJZY-dFxizC8PHT5-ceB&amp;usqp=CA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27" y="3999699"/>
            <a:ext cx="1559052" cy="124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Image result for durian fruit tre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9409175" y="3914415"/>
            <a:ext cx="1636777" cy="1311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938528" y="2737044"/>
            <a:ext cx="409145" cy="88398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871050" y="2736783"/>
            <a:ext cx="409145" cy="88398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506358" y="2733864"/>
            <a:ext cx="409145" cy="88398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9996899" y="2678855"/>
            <a:ext cx="409145" cy="88398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9304" y="5212080"/>
            <a:ext cx="178308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Baja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pengeluaran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pokok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benih</a:t>
            </a:r>
            <a:endParaRPr lang="en-US" sz="12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49625" y="5156288"/>
            <a:ext cx="178308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Stok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Lesen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Hiburan</a:t>
            </a:r>
            <a:endParaRPr lang="en-US" sz="12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99148" y="5143518"/>
            <a:ext cx="178308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Ubatan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haiwan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ternakan</a:t>
            </a:r>
            <a:endParaRPr lang="en-US" sz="12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409175" y="5143518"/>
            <a:ext cx="178308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Durian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dijual</a:t>
            </a:r>
            <a:endParaRPr lang="en-US" sz="12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39" name="Freeform 100"/>
          <p:cNvSpPr>
            <a:spLocks noChangeArrowheads="1"/>
          </p:cNvSpPr>
          <p:nvPr/>
        </p:nvSpPr>
        <p:spPr bwMode="auto">
          <a:xfrm>
            <a:off x="728994" y="1961388"/>
            <a:ext cx="377162" cy="355676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/>
              </a:rPr>
              <a:t>1</a:t>
            </a:r>
          </a:p>
        </p:txBody>
      </p:sp>
      <p:sp>
        <p:nvSpPr>
          <p:cNvPr id="42" name="Freeform 100"/>
          <p:cNvSpPr>
            <a:spLocks noChangeArrowheads="1"/>
          </p:cNvSpPr>
          <p:nvPr/>
        </p:nvSpPr>
        <p:spPr bwMode="auto">
          <a:xfrm>
            <a:off x="3416183" y="1996742"/>
            <a:ext cx="378995" cy="353481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/>
              </a:rPr>
              <a:t>2</a:t>
            </a:r>
          </a:p>
        </p:txBody>
      </p:sp>
      <p:sp>
        <p:nvSpPr>
          <p:cNvPr id="43" name="Freeform 100"/>
          <p:cNvSpPr>
            <a:spLocks noChangeArrowheads="1"/>
          </p:cNvSpPr>
          <p:nvPr/>
        </p:nvSpPr>
        <p:spPr bwMode="auto">
          <a:xfrm>
            <a:off x="6447268" y="1981262"/>
            <a:ext cx="378995" cy="353481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/>
              </a:rPr>
              <a:t>3</a:t>
            </a:r>
          </a:p>
        </p:txBody>
      </p:sp>
      <p:sp>
        <p:nvSpPr>
          <p:cNvPr id="44" name="Freeform 100"/>
          <p:cNvSpPr>
            <a:spLocks noChangeArrowheads="1"/>
          </p:cNvSpPr>
          <p:nvPr/>
        </p:nvSpPr>
        <p:spPr bwMode="auto">
          <a:xfrm>
            <a:off x="8844774" y="1981261"/>
            <a:ext cx="378995" cy="353481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399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BARANG LUAK YANG DIBELI UNTUK TUJUAN PENTADBIRAN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08"/>
          <p:cNvSpPr>
            <a:spLocks noEditPoints="1"/>
          </p:cNvSpPr>
          <p:nvPr/>
        </p:nvSpPr>
        <p:spPr bwMode="auto">
          <a:xfrm>
            <a:off x="8357616" y="7590448"/>
            <a:ext cx="411480" cy="395153"/>
          </a:xfrm>
          <a:custGeom>
            <a:avLst/>
            <a:gdLst>
              <a:gd name="T0" fmla="*/ 40 w 103"/>
              <a:gd name="T1" fmla="*/ 64 h 97"/>
              <a:gd name="T2" fmla="*/ 40 w 103"/>
              <a:gd name="T3" fmla="*/ 55 h 97"/>
              <a:gd name="T4" fmla="*/ 0 w 103"/>
              <a:gd name="T5" fmla="*/ 55 h 97"/>
              <a:gd name="T6" fmla="*/ 0 w 103"/>
              <a:gd name="T7" fmla="*/ 42 h 97"/>
              <a:gd name="T8" fmla="*/ 40 w 103"/>
              <a:gd name="T9" fmla="*/ 42 h 97"/>
              <a:gd name="T10" fmla="*/ 40 w 103"/>
              <a:gd name="T11" fmla="*/ 34 h 97"/>
              <a:gd name="T12" fmla="*/ 65 w 103"/>
              <a:gd name="T13" fmla="*/ 49 h 97"/>
              <a:gd name="T14" fmla="*/ 40 w 103"/>
              <a:gd name="T15" fmla="*/ 64 h 97"/>
              <a:gd name="T16" fmla="*/ 54 w 103"/>
              <a:gd name="T17" fmla="*/ 0 h 97"/>
              <a:gd name="T18" fmla="*/ 79 w 103"/>
              <a:gd name="T19" fmla="*/ 7 h 97"/>
              <a:gd name="T20" fmla="*/ 96 w 103"/>
              <a:gd name="T21" fmla="*/ 24 h 97"/>
              <a:gd name="T22" fmla="*/ 103 w 103"/>
              <a:gd name="T23" fmla="*/ 49 h 97"/>
              <a:gd name="T24" fmla="*/ 96 w 103"/>
              <a:gd name="T25" fmla="*/ 73 h 97"/>
              <a:gd name="T26" fmla="*/ 79 w 103"/>
              <a:gd name="T27" fmla="*/ 91 h 97"/>
              <a:gd name="T28" fmla="*/ 54 w 103"/>
              <a:gd name="T29" fmla="*/ 97 h 97"/>
              <a:gd name="T30" fmla="*/ 26 w 103"/>
              <a:gd name="T31" fmla="*/ 88 h 97"/>
              <a:gd name="T32" fmla="*/ 9 w 103"/>
              <a:gd name="T33" fmla="*/ 64 h 97"/>
              <a:gd name="T34" fmla="*/ 20 w 103"/>
              <a:gd name="T35" fmla="*/ 64 h 97"/>
              <a:gd name="T36" fmla="*/ 34 w 103"/>
              <a:gd name="T37" fmla="*/ 80 h 97"/>
              <a:gd name="T38" fmla="*/ 54 w 103"/>
              <a:gd name="T39" fmla="*/ 86 h 97"/>
              <a:gd name="T40" fmla="*/ 81 w 103"/>
              <a:gd name="T41" fmla="*/ 75 h 97"/>
              <a:gd name="T42" fmla="*/ 92 w 103"/>
              <a:gd name="T43" fmla="*/ 49 h 97"/>
              <a:gd name="T44" fmla="*/ 81 w 103"/>
              <a:gd name="T45" fmla="*/ 22 h 97"/>
              <a:gd name="T46" fmla="*/ 54 w 103"/>
              <a:gd name="T47" fmla="*/ 11 h 97"/>
              <a:gd name="T48" fmla="*/ 34 w 103"/>
              <a:gd name="T49" fmla="*/ 17 h 97"/>
              <a:gd name="T50" fmla="*/ 20 w 103"/>
              <a:gd name="T51" fmla="*/ 34 h 97"/>
              <a:gd name="T52" fmla="*/ 9 w 103"/>
              <a:gd name="T53" fmla="*/ 34 h 97"/>
              <a:gd name="T54" fmla="*/ 26 w 103"/>
              <a:gd name="T55" fmla="*/ 10 h 97"/>
              <a:gd name="T56" fmla="*/ 54 w 103"/>
              <a:gd name="T5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" h="97">
                <a:moveTo>
                  <a:pt x="40" y="64"/>
                </a:moveTo>
                <a:cubicBezTo>
                  <a:pt x="40" y="55"/>
                  <a:pt x="40" y="55"/>
                  <a:pt x="4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2"/>
                  <a:pt x="0" y="42"/>
                  <a:pt x="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34"/>
                  <a:pt x="40" y="34"/>
                  <a:pt x="40" y="34"/>
                </a:cubicBezTo>
                <a:cubicBezTo>
                  <a:pt x="65" y="49"/>
                  <a:pt x="65" y="49"/>
                  <a:pt x="65" y="49"/>
                </a:cubicBezTo>
                <a:lnTo>
                  <a:pt x="40" y="64"/>
                </a:lnTo>
                <a:close/>
                <a:moveTo>
                  <a:pt x="54" y="0"/>
                </a:moveTo>
                <a:cubicBezTo>
                  <a:pt x="63" y="0"/>
                  <a:pt x="71" y="2"/>
                  <a:pt x="79" y="7"/>
                </a:cubicBezTo>
                <a:cubicBezTo>
                  <a:pt x="86" y="11"/>
                  <a:pt x="92" y="17"/>
                  <a:pt x="96" y="24"/>
                </a:cubicBezTo>
                <a:cubicBezTo>
                  <a:pt x="101" y="32"/>
                  <a:pt x="103" y="40"/>
                  <a:pt x="103" y="49"/>
                </a:cubicBezTo>
                <a:cubicBezTo>
                  <a:pt x="103" y="57"/>
                  <a:pt x="101" y="65"/>
                  <a:pt x="96" y="73"/>
                </a:cubicBezTo>
                <a:cubicBezTo>
                  <a:pt x="92" y="80"/>
                  <a:pt x="86" y="86"/>
                  <a:pt x="79" y="91"/>
                </a:cubicBezTo>
                <a:cubicBezTo>
                  <a:pt x="71" y="95"/>
                  <a:pt x="63" y="97"/>
                  <a:pt x="54" y="97"/>
                </a:cubicBezTo>
                <a:cubicBezTo>
                  <a:pt x="44" y="97"/>
                  <a:pt x="34" y="94"/>
                  <a:pt x="26" y="88"/>
                </a:cubicBezTo>
                <a:cubicBezTo>
                  <a:pt x="17" y="81"/>
                  <a:pt x="12" y="73"/>
                  <a:pt x="9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3" y="70"/>
                  <a:pt x="27" y="76"/>
                  <a:pt x="34" y="80"/>
                </a:cubicBezTo>
                <a:cubicBezTo>
                  <a:pt x="40" y="84"/>
                  <a:pt x="47" y="86"/>
                  <a:pt x="54" y="86"/>
                </a:cubicBezTo>
                <a:cubicBezTo>
                  <a:pt x="65" y="86"/>
                  <a:pt x="74" y="82"/>
                  <a:pt x="81" y="75"/>
                </a:cubicBezTo>
                <a:cubicBezTo>
                  <a:pt x="88" y="68"/>
                  <a:pt x="92" y="59"/>
                  <a:pt x="92" y="49"/>
                </a:cubicBezTo>
                <a:cubicBezTo>
                  <a:pt x="92" y="38"/>
                  <a:pt x="88" y="29"/>
                  <a:pt x="81" y="22"/>
                </a:cubicBezTo>
                <a:cubicBezTo>
                  <a:pt x="74" y="15"/>
                  <a:pt x="65" y="11"/>
                  <a:pt x="54" y="11"/>
                </a:cubicBezTo>
                <a:cubicBezTo>
                  <a:pt x="47" y="11"/>
                  <a:pt x="40" y="13"/>
                  <a:pt x="34" y="17"/>
                </a:cubicBezTo>
                <a:cubicBezTo>
                  <a:pt x="27" y="21"/>
                  <a:pt x="23" y="27"/>
                  <a:pt x="20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2" y="24"/>
                  <a:pt x="18" y="16"/>
                  <a:pt x="26" y="10"/>
                </a:cubicBezTo>
                <a:cubicBezTo>
                  <a:pt x="34" y="3"/>
                  <a:pt x="44" y="0"/>
                  <a:pt x="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3950" y="859308"/>
            <a:ext cx="6312408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Barang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luak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dibeli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b="1" u="sng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Open Sans Light" panose="020B0306030504020204"/>
              </a:rPr>
              <a:t>kegunaan</a:t>
            </a:r>
            <a:r>
              <a:rPr lang="en-US" sz="1400" b="1" u="sng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Open Sans Light" panose="020B0306030504020204"/>
              </a:rPr>
              <a:t>pentadbiran</a:t>
            </a:r>
            <a:r>
              <a:rPr lang="en-US" sz="1400" b="1" u="sng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BUKAN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merupakan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inventori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6" name="Freeform 30"/>
          <p:cNvSpPr>
            <a:spLocks noEditPoints="1"/>
          </p:cNvSpPr>
          <p:nvPr/>
        </p:nvSpPr>
        <p:spPr bwMode="auto">
          <a:xfrm>
            <a:off x="942086" y="901715"/>
            <a:ext cx="321538" cy="310835"/>
          </a:xfrm>
          <a:custGeom>
            <a:avLst/>
            <a:gdLst>
              <a:gd name="T0" fmla="*/ 26 w 105"/>
              <a:gd name="T1" fmla="*/ 7 h 105"/>
              <a:gd name="T2" fmla="*/ 52 w 105"/>
              <a:gd name="T3" fmla="*/ 0 h 105"/>
              <a:gd name="T4" fmla="*/ 78 w 105"/>
              <a:gd name="T5" fmla="*/ 7 h 105"/>
              <a:gd name="T6" fmla="*/ 98 w 105"/>
              <a:gd name="T7" fmla="*/ 26 h 105"/>
              <a:gd name="T8" fmla="*/ 105 w 105"/>
              <a:gd name="T9" fmla="*/ 52 h 105"/>
              <a:gd name="T10" fmla="*/ 98 w 105"/>
              <a:gd name="T11" fmla="*/ 79 h 105"/>
              <a:gd name="T12" fmla="*/ 78 w 105"/>
              <a:gd name="T13" fmla="*/ 98 h 105"/>
              <a:gd name="T14" fmla="*/ 52 w 105"/>
              <a:gd name="T15" fmla="*/ 105 h 105"/>
              <a:gd name="T16" fmla="*/ 26 w 105"/>
              <a:gd name="T17" fmla="*/ 98 h 105"/>
              <a:gd name="T18" fmla="*/ 7 w 105"/>
              <a:gd name="T19" fmla="*/ 79 h 105"/>
              <a:gd name="T20" fmla="*/ 0 w 105"/>
              <a:gd name="T21" fmla="*/ 52 h 105"/>
              <a:gd name="T22" fmla="*/ 7 w 105"/>
              <a:gd name="T23" fmla="*/ 26 h 105"/>
              <a:gd name="T24" fmla="*/ 26 w 105"/>
              <a:gd name="T25" fmla="*/ 7 h 105"/>
              <a:gd name="T26" fmla="*/ 44 w 105"/>
              <a:gd name="T27" fmla="*/ 87 h 105"/>
              <a:gd name="T28" fmla="*/ 79 w 105"/>
              <a:gd name="T29" fmla="*/ 52 h 105"/>
              <a:gd name="T30" fmla="*/ 44 w 105"/>
              <a:gd name="T31" fmla="*/ 18 h 105"/>
              <a:gd name="T32" fmla="*/ 31 w 105"/>
              <a:gd name="T33" fmla="*/ 30 h 105"/>
              <a:gd name="T34" fmla="*/ 53 w 105"/>
              <a:gd name="T35" fmla="*/ 52 h 105"/>
              <a:gd name="T36" fmla="*/ 31 w 105"/>
              <a:gd name="T37" fmla="*/ 75 h 105"/>
              <a:gd name="T38" fmla="*/ 44 w 105"/>
              <a:gd name="T39" fmla="*/ 8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05">
                <a:moveTo>
                  <a:pt x="26" y="7"/>
                </a:moveTo>
                <a:cubicBezTo>
                  <a:pt x="34" y="3"/>
                  <a:pt x="43" y="0"/>
                  <a:pt x="52" y="0"/>
                </a:cubicBezTo>
                <a:cubicBezTo>
                  <a:pt x="62" y="0"/>
                  <a:pt x="70" y="3"/>
                  <a:pt x="78" y="7"/>
                </a:cubicBezTo>
                <a:cubicBezTo>
                  <a:pt x="86" y="12"/>
                  <a:pt x="93" y="18"/>
                  <a:pt x="98" y="26"/>
                </a:cubicBezTo>
                <a:cubicBezTo>
                  <a:pt x="102" y="34"/>
                  <a:pt x="105" y="43"/>
                  <a:pt x="105" y="52"/>
                </a:cubicBezTo>
                <a:cubicBezTo>
                  <a:pt x="105" y="62"/>
                  <a:pt x="102" y="71"/>
                  <a:pt x="98" y="79"/>
                </a:cubicBezTo>
                <a:cubicBezTo>
                  <a:pt x="93" y="87"/>
                  <a:pt x="86" y="93"/>
                  <a:pt x="78" y="98"/>
                </a:cubicBezTo>
                <a:cubicBezTo>
                  <a:pt x="70" y="102"/>
                  <a:pt x="62" y="105"/>
                  <a:pt x="52" y="105"/>
                </a:cubicBezTo>
                <a:cubicBezTo>
                  <a:pt x="43" y="105"/>
                  <a:pt x="34" y="102"/>
                  <a:pt x="26" y="98"/>
                </a:cubicBezTo>
                <a:cubicBezTo>
                  <a:pt x="18" y="93"/>
                  <a:pt x="11" y="87"/>
                  <a:pt x="7" y="79"/>
                </a:cubicBezTo>
                <a:cubicBezTo>
                  <a:pt x="2" y="71"/>
                  <a:pt x="0" y="62"/>
                  <a:pt x="0" y="52"/>
                </a:cubicBezTo>
                <a:cubicBezTo>
                  <a:pt x="0" y="43"/>
                  <a:pt x="2" y="34"/>
                  <a:pt x="7" y="26"/>
                </a:cubicBezTo>
                <a:cubicBezTo>
                  <a:pt x="11" y="18"/>
                  <a:pt x="18" y="12"/>
                  <a:pt x="26" y="7"/>
                </a:cubicBezTo>
                <a:close/>
                <a:moveTo>
                  <a:pt x="44" y="87"/>
                </a:moveTo>
                <a:cubicBezTo>
                  <a:pt x="79" y="52"/>
                  <a:pt x="79" y="52"/>
                  <a:pt x="79" y="52"/>
                </a:cubicBezTo>
                <a:cubicBezTo>
                  <a:pt x="44" y="18"/>
                  <a:pt x="44" y="18"/>
                  <a:pt x="44" y="18"/>
                </a:cubicBezTo>
                <a:cubicBezTo>
                  <a:pt x="31" y="30"/>
                  <a:pt x="31" y="30"/>
                  <a:pt x="31" y="30"/>
                </a:cubicBezTo>
                <a:cubicBezTo>
                  <a:pt x="53" y="52"/>
                  <a:pt x="53" y="52"/>
                  <a:pt x="53" y="52"/>
                </a:cubicBezTo>
                <a:cubicBezTo>
                  <a:pt x="31" y="75"/>
                  <a:pt x="31" y="75"/>
                  <a:pt x="31" y="75"/>
                </a:cubicBezTo>
                <a:lnTo>
                  <a:pt x="44" y="87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30"/>
          <p:cNvSpPr>
            <a:spLocks noEditPoints="1"/>
          </p:cNvSpPr>
          <p:nvPr/>
        </p:nvSpPr>
        <p:spPr bwMode="auto">
          <a:xfrm>
            <a:off x="932494" y="1328706"/>
            <a:ext cx="321538" cy="310835"/>
          </a:xfrm>
          <a:custGeom>
            <a:avLst/>
            <a:gdLst>
              <a:gd name="T0" fmla="*/ 26 w 105"/>
              <a:gd name="T1" fmla="*/ 7 h 105"/>
              <a:gd name="T2" fmla="*/ 52 w 105"/>
              <a:gd name="T3" fmla="*/ 0 h 105"/>
              <a:gd name="T4" fmla="*/ 78 w 105"/>
              <a:gd name="T5" fmla="*/ 7 h 105"/>
              <a:gd name="T6" fmla="*/ 98 w 105"/>
              <a:gd name="T7" fmla="*/ 26 h 105"/>
              <a:gd name="T8" fmla="*/ 105 w 105"/>
              <a:gd name="T9" fmla="*/ 52 h 105"/>
              <a:gd name="T10" fmla="*/ 98 w 105"/>
              <a:gd name="T11" fmla="*/ 79 h 105"/>
              <a:gd name="T12" fmla="*/ 78 w 105"/>
              <a:gd name="T13" fmla="*/ 98 h 105"/>
              <a:gd name="T14" fmla="*/ 52 w 105"/>
              <a:gd name="T15" fmla="*/ 105 h 105"/>
              <a:gd name="T16" fmla="*/ 26 w 105"/>
              <a:gd name="T17" fmla="*/ 98 h 105"/>
              <a:gd name="T18" fmla="*/ 7 w 105"/>
              <a:gd name="T19" fmla="*/ 79 h 105"/>
              <a:gd name="T20" fmla="*/ 0 w 105"/>
              <a:gd name="T21" fmla="*/ 52 h 105"/>
              <a:gd name="T22" fmla="*/ 7 w 105"/>
              <a:gd name="T23" fmla="*/ 26 h 105"/>
              <a:gd name="T24" fmla="*/ 26 w 105"/>
              <a:gd name="T25" fmla="*/ 7 h 105"/>
              <a:gd name="T26" fmla="*/ 44 w 105"/>
              <a:gd name="T27" fmla="*/ 87 h 105"/>
              <a:gd name="T28" fmla="*/ 79 w 105"/>
              <a:gd name="T29" fmla="*/ 52 h 105"/>
              <a:gd name="T30" fmla="*/ 44 w 105"/>
              <a:gd name="T31" fmla="*/ 18 h 105"/>
              <a:gd name="T32" fmla="*/ 31 w 105"/>
              <a:gd name="T33" fmla="*/ 30 h 105"/>
              <a:gd name="T34" fmla="*/ 53 w 105"/>
              <a:gd name="T35" fmla="*/ 52 h 105"/>
              <a:gd name="T36" fmla="*/ 31 w 105"/>
              <a:gd name="T37" fmla="*/ 75 h 105"/>
              <a:gd name="T38" fmla="*/ 44 w 105"/>
              <a:gd name="T39" fmla="*/ 8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05">
                <a:moveTo>
                  <a:pt x="26" y="7"/>
                </a:moveTo>
                <a:cubicBezTo>
                  <a:pt x="34" y="3"/>
                  <a:pt x="43" y="0"/>
                  <a:pt x="52" y="0"/>
                </a:cubicBezTo>
                <a:cubicBezTo>
                  <a:pt x="62" y="0"/>
                  <a:pt x="70" y="3"/>
                  <a:pt x="78" y="7"/>
                </a:cubicBezTo>
                <a:cubicBezTo>
                  <a:pt x="86" y="12"/>
                  <a:pt x="93" y="18"/>
                  <a:pt x="98" y="26"/>
                </a:cubicBezTo>
                <a:cubicBezTo>
                  <a:pt x="102" y="34"/>
                  <a:pt x="105" y="43"/>
                  <a:pt x="105" y="52"/>
                </a:cubicBezTo>
                <a:cubicBezTo>
                  <a:pt x="105" y="62"/>
                  <a:pt x="102" y="71"/>
                  <a:pt x="98" y="79"/>
                </a:cubicBezTo>
                <a:cubicBezTo>
                  <a:pt x="93" y="87"/>
                  <a:pt x="86" y="93"/>
                  <a:pt x="78" y="98"/>
                </a:cubicBezTo>
                <a:cubicBezTo>
                  <a:pt x="70" y="102"/>
                  <a:pt x="62" y="105"/>
                  <a:pt x="52" y="105"/>
                </a:cubicBezTo>
                <a:cubicBezTo>
                  <a:pt x="43" y="105"/>
                  <a:pt x="34" y="102"/>
                  <a:pt x="26" y="98"/>
                </a:cubicBezTo>
                <a:cubicBezTo>
                  <a:pt x="18" y="93"/>
                  <a:pt x="11" y="87"/>
                  <a:pt x="7" y="79"/>
                </a:cubicBezTo>
                <a:cubicBezTo>
                  <a:pt x="2" y="71"/>
                  <a:pt x="0" y="62"/>
                  <a:pt x="0" y="52"/>
                </a:cubicBezTo>
                <a:cubicBezTo>
                  <a:pt x="0" y="43"/>
                  <a:pt x="2" y="34"/>
                  <a:pt x="7" y="26"/>
                </a:cubicBezTo>
                <a:cubicBezTo>
                  <a:pt x="11" y="18"/>
                  <a:pt x="18" y="12"/>
                  <a:pt x="26" y="7"/>
                </a:cubicBezTo>
                <a:close/>
                <a:moveTo>
                  <a:pt x="44" y="87"/>
                </a:moveTo>
                <a:cubicBezTo>
                  <a:pt x="79" y="52"/>
                  <a:pt x="79" y="52"/>
                  <a:pt x="79" y="52"/>
                </a:cubicBezTo>
                <a:cubicBezTo>
                  <a:pt x="44" y="18"/>
                  <a:pt x="44" y="18"/>
                  <a:pt x="44" y="18"/>
                </a:cubicBezTo>
                <a:cubicBezTo>
                  <a:pt x="31" y="30"/>
                  <a:pt x="31" y="30"/>
                  <a:pt x="31" y="30"/>
                </a:cubicBezTo>
                <a:cubicBezTo>
                  <a:pt x="53" y="52"/>
                  <a:pt x="53" y="52"/>
                  <a:pt x="53" y="52"/>
                </a:cubicBezTo>
                <a:cubicBezTo>
                  <a:pt x="31" y="75"/>
                  <a:pt x="31" y="75"/>
                  <a:pt x="31" y="75"/>
                </a:cubicBezTo>
                <a:lnTo>
                  <a:pt x="44" y="87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93950" y="1287934"/>
            <a:ext cx="6312408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Barang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luak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diiktiraf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sebagai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belanja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10997" y="1715394"/>
            <a:ext cx="3141062" cy="738664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latin typeface="Open Sans Light" panose="020B0306030504020204"/>
              </a:rPr>
              <a:t>PERBELANJAAN PERKHIDMATAN &amp; BEKALAN</a:t>
            </a:r>
          </a:p>
          <a:p>
            <a:pPr algn="ctr"/>
            <a:endParaRPr lang="en-US" sz="1400" dirty="0">
              <a:latin typeface="Open Sans Light" panose="020B030603050402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10997" y="2571446"/>
            <a:ext cx="314106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Open Sans Light" panose="020B0306030504020204"/>
              </a:rPr>
              <a:t>B0225XXX – B0227XXX</a:t>
            </a:r>
          </a:p>
        </p:txBody>
      </p:sp>
      <p:pic>
        <p:nvPicPr>
          <p:cNvPr id="43" name="Picture 42" descr="C:\Users\ZAMRI\AppData\Local\Microsoft\Windows\INetCache\Content.MSO\67F3F550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152"/>
          <a:stretch/>
        </p:blipFill>
        <p:spPr bwMode="auto">
          <a:xfrm>
            <a:off x="9006840" y="901715"/>
            <a:ext cx="1353312" cy="1416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C:\Users\ZAMRI\AppData\Local\Microsoft\Windows\INetCache\Content.MSO\255EA40A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882" y="4425818"/>
            <a:ext cx="1287270" cy="134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Image result for a4 paper vect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28" y="2202216"/>
            <a:ext cx="2141220" cy="21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104174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KLASIFIKASI INVENTORI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08"/>
          <p:cNvSpPr>
            <a:spLocks noEditPoints="1"/>
          </p:cNvSpPr>
          <p:nvPr/>
        </p:nvSpPr>
        <p:spPr bwMode="auto">
          <a:xfrm>
            <a:off x="8357616" y="7590448"/>
            <a:ext cx="411480" cy="395153"/>
          </a:xfrm>
          <a:custGeom>
            <a:avLst/>
            <a:gdLst>
              <a:gd name="T0" fmla="*/ 40 w 103"/>
              <a:gd name="T1" fmla="*/ 64 h 97"/>
              <a:gd name="T2" fmla="*/ 40 w 103"/>
              <a:gd name="T3" fmla="*/ 55 h 97"/>
              <a:gd name="T4" fmla="*/ 0 w 103"/>
              <a:gd name="T5" fmla="*/ 55 h 97"/>
              <a:gd name="T6" fmla="*/ 0 w 103"/>
              <a:gd name="T7" fmla="*/ 42 h 97"/>
              <a:gd name="T8" fmla="*/ 40 w 103"/>
              <a:gd name="T9" fmla="*/ 42 h 97"/>
              <a:gd name="T10" fmla="*/ 40 w 103"/>
              <a:gd name="T11" fmla="*/ 34 h 97"/>
              <a:gd name="T12" fmla="*/ 65 w 103"/>
              <a:gd name="T13" fmla="*/ 49 h 97"/>
              <a:gd name="T14" fmla="*/ 40 w 103"/>
              <a:gd name="T15" fmla="*/ 64 h 97"/>
              <a:gd name="T16" fmla="*/ 54 w 103"/>
              <a:gd name="T17" fmla="*/ 0 h 97"/>
              <a:gd name="T18" fmla="*/ 79 w 103"/>
              <a:gd name="T19" fmla="*/ 7 h 97"/>
              <a:gd name="T20" fmla="*/ 96 w 103"/>
              <a:gd name="T21" fmla="*/ 24 h 97"/>
              <a:gd name="T22" fmla="*/ 103 w 103"/>
              <a:gd name="T23" fmla="*/ 49 h 97"/>
              <a:gd name="T24" fmla="*/ 96 w 103"/>
              <a:gd name="T25" fmla="*/ 73 h 97"/>
              <a:gd name="T26" fmla="*/ 79 w 103"/>
              <a:gd name="T27" fmla="*/ 91 h 97"/>
              <a:gd name="T28" fmla="*/ 54 w 103"/>
              <a:gd name="T29" fmla="*/ 97 h 97"/>
              <a:gd name="T30" fmla="*/ 26 w 103"/>
              <a:gd name="T31" fmla="*/ 88 h 97"/>
              <a:gd name="T32" fmla="*/ 9 w 103"/>
              <a:gd name="T33" fmla="*/ 64 h 97"/>
              <a:gd name="T34" fmla="*/ 20 w 103"/>
              <a:gd name="T35" fmla="*/ 64 h 97"/>
              <a:gd name="T36" fmla="*/ 34 w 103"/>
              <a:gd name="T37" fmla="*/ 80 h 97"/>
              <a:gd name="T38" fmla="*/ 54 w 103"/>
              <a:gd name="T39" fmla="*/ 86 h 97"/>
              <a:gd name="T40" fmla="*/ 81 w 103"/>
              <a:gd name="T41" fmla="*/ 75 h 97"/>
              <a:gd name="T42" fmla="*/ 92 w 103"/>
              <a:gd name="T43" fmla="*/ 49 h 97"/>
              <a:gd name="T44" fmla="*/ 81 w 103"/>
              <a:gd name="T45" fmla="*/ 22 h 97"/>
              <a:gd name="T46" fmla="*/ 54 w 103"/>
              <a:gd name="T47" fmla="*/ 11 h 97"/>
              <a:gd name="T48" fmla="*/ 34 w 103"/>
              <a:gd name="T49" fmla="*/ 17 h 97"/>
              <a:gd name="T50" fmla="*/ 20 w 103"/>
              <a:gd name="T51" fmla="*/ 34 h 97"/>
              <a:gd name="T52" fmla="*/ 9 w 103"/>
              <a:gd name="T53" fmla="*/ 34 h 97"/>
              <a:gd name="T54" fmla="*/ 26 w 103"/>
              <a:gd name="T55" fmla="*/ 10 h 97"/>
              <a:gd name="T56" fmla="*/ 54 w 103"/>
              <a:gd name="T5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" h="97">
                <a:moveTo>
                  <a:pt x="40" y="64"/>
                </a:moveTo>
                <a:cubicBezTo>
                  <a:pt x="40" y="55"/>
                  <a:pt x="40" y="55"/>
                  <a:pt x="4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2"/>
                  <a:pt x="0" y="42"/>
                  <a:pt x="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34"/>
                  <a:pt x="40" y="34"/>
                  <a:pt x="40" y="34"/>
                </a:cubicBezTo>
                <a:cubicBezTo>
                  <a:pt x="65" y="49"/>
                  <a:pt x="65" y="49"/>
                  <a:pt x="65" y="49"/>
                </a:cubicBezTo>
                <a:lnTo>
                  <a:pt x="40" y="64"/>
                </a:lnTo>
                <a:close/>
                <a:moveTo>
                  <a:pt x="54" y="0"/>
                </a:moveTo>
                <a:cubicBezTo>
                  <a:pt x="63" y="0"/>
                  <a:pt x="71" y="2"/>
                  <a:pt x="79" y="7"/>
                </a:cubicBezTo>
                <a:cubicBezTo>
                  <a:pt x="86" y="11"/>
                  <a:pt x="92" y="17"/>
                  <a:pt x="96" y="24"/>
                </a:cubicBezTo>
                <a:cubicBezTo>
                  <a:pt x="101" y="32"/>
                  <a:pt x="103" y="40"/>
                  <a:pt x="103" y="49"/>
                </a:cubicBezTo>
                <a:cubicBezTo>
                  <a:pt x="103" y="57"/>
                  <a:pt x="101" y="65"/>
                  <a:pt x="96" y="73"/>
                </a:cubicBezTo>
                <a:cubicBezTo>
                  <a:pt x="92" y="80"/>
                  <a:pt x="86" y="86"/>
                  <a:pt x="79" y="91"/>
                </a:cubicBezTo>
                <a:cubicBezTo>
                  <a:pt x="71" y="95"/>
                  <a:pt x="63" y="97"/>
                  <a:pt x="54" y="97"/>
                </a:cubicBezTo>
                <a:cubicBezTo>
                  <a:pt x="44" y="97"/>
                  <a:pt x="34" y="94"/>
                  <a:pt x="26" y="88"/>
                </a:cubicBezTo>
                <a:cubicBezTo>
                  <a:pt x="17" y="81"/>
                  <a:pt x="12" y="73"/>
                  <a:pt x="9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3" y="70"/>
                  <a:pt x="27" y="76"/>
                  <a:pt x="34" y="80"/>
                </a:cubicBezTo>
                <a:cubicBezTo>
                  <a:pt x="40" y="84"/>
                  <a:pt x="47" y="86"/>
                  <a:pt x="54" y="86"/>
                </a:cubicBezTo>
                <a:cubicBezTo>
                  <a:pt x="65" y="86"/>
                  <a:pt x="74" y="82"/>
                  <a:pt x="81" y="75"/>
                </a:cubicBezTo>
                <a:cubicBezTo>
                  <a:pt x="88" y="68"/>
                  <a:pt x="92" y="59"/>
                  <a:pt x="92" y="49"/>
                </a:cubicBezTo>
                <a:cubicBezTo>
                  <a:pt x="92" y="38"/>
                  <a:pt x="88" y="29"/>
                  <a:pt x="81" y="22"/>
                </a:cubicBezTo>
                <a:cubicBezTo>
                  <a:pt x="74" y="15"/>
                  <a:pt x="65" y="11"/>
                  <a:pt x="54" y="11"/>
                </a:cubicBezTo>
                <a:cubicBezTo>
                  <a:pt x="47" y="11"/>
                  <a:pt x="40" y="13"/>
                  <a:pt x="34" y="17"/>
                </a:cubicBezTo>
                <a:cubicBezTo>
                  <a:pt x="27" y="21"/>
                  <a:pt x="23" y="27"/>
                  <a:pt x="20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2" y="24"/>
                  <a:pt x="18" y="16"/>
                  <a:pt x="26" y="10"/>
                </a:cubicBezTo>
                <a:cubicBezTo>
                  <a:pt x="34" y="3"/>
                  <a:pt x="44" y="0"/>
                  <a:pt x="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9426" y="1436385"/>
            <a:ext cx="2409542" cy="52322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latin typeface="Open Sans Light" panose="020B0306030504020204"/>
              </a:rPr>
              <a:t>PERBELANJAAN HASIL</a:t>
            </a:r>
          </a:p>
          <a:p>
            <a:pPr algn="ctr"/>
            <a:endParaRPr lang="en-US" sz="1400" dirty="0">
              <a:latin typeface="Open Sans Light" panose="020B0306030504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9319" y="1442199"/>
            <a:ext cx="2464815" cy="52322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Open Sans Light" panose="020B0306030504020204"/>
              </a:rPr>
              <a:t>     </a:t>
            </a:r>
            <a:r>
              <a:rPr lang="en-US" sz="1400" b="1" dirty="0">
                <a:latin typeface="Open Sans Light" panose="020B0306030504020204"/>
              </a:rPr>
              <a:t>PERBELANJAAN </a:t>
            </a:r>
          </a:p>
          <a:p>
            <a:pPr algn="ctr"/>
            <a:r>
              <a:rPr lang="en-US" sz="1400" b="1" dirty="0">
                <a:latin typeface="Open Sans Light" panose="020B0306030504020204"/>
              </a:rPr>
              <a:t>MODAL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9426" y="1914901"/>
            <a:ext cx="2409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Open Sans Light" panose="020B0306030504020204"/>
              </a:rPr>
              <a:t>B0225XXX – B0227XXX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89319" y="1920997"/>
            <a:ext cx="24648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Open Sans Light" panose="020B0306030504020204"/>
              </a:rPr>
              <a:t>A062XXXX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89319" y="2291792"/>
            <a:ext cx="24648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Open Sans Light" panose="020B0306030504020204"/>
              </a:rPr>
              <a:t>A0727XXX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9426" y="2291792"/>
            <a:ext cx="2409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Open Sans Light" panose="020B0306030504020204"/>
              </a:rPr>
              <a:t>B0625XXX – B0627XXX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2144" y="3314191"/>
            <a:ext cx="10201656" cy="1888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tx1"/>
                </a:solidFill>
                <a:latin typeface="Open Sans Light" panose="020B0306030504020204"/>
              </a:rPr>
              <a:t>PERAKAUNAN INVENTORI</a:t>
            </a:r>
          </a:p>
          <a:p>
            <a:endParaRPr lang="en-US" sz="1400" u="sng" dirty="0">
              <a:solidFill>
                <a:schemeClr val="tx1"/>
              </a:solidFill>
              <a:latin typeface="Open Sans Light" panose="020B0306030504020204"/>
            </a:endParaRPr>
          </a:p>
          <a:p>
            <a:pPr defTabSz="457200"/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Perbelanjaan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hasil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-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Diakaun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penyata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prestasi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kewangan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)</a:t>
            </a:r>
          </a:p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pPr>
              <a:tabLst>
                <a:tab pos="457200" algn="l"/>
              </a:tabLst>
            </a:pP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Perbelanjaan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Modal - (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Diakaun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penyata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kedudukan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kewangan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)</a:t>
            </a:r>
          </a:p>
          <a:p>
            <a:pPr>
              <a:tabLst>
                <a:tab pos="457200" algn="l"/>
              </a:tabLst>
            </a:pP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        </a:t>
            </a:r>
          </a:p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28" name="Freeform 30"/>
          <p:cNvSpPr>
            <a:spLocks noEditPoints="1"/>
          </p:cNvSpPr>
          <p:nvPr/>
        </p:nvSpPr>
        <p:spPr bwMode="auto">
          <a:xfrm>
            <a:off x="1319946" y="3708914"/>
            <a:ext cx="321538" cy="310835"/>
          </a:xfrm>
          <a:custGeom>
            <a:avLst/>
            <a:gdLst>
              <a:gd name="T0" fmla="*/ 26 w 105"/>
              <a:gd name="T1" fmla="*/ 7 h 105"/>
              <a:gd name="T2" fmla="*/ 52 w 105"/>
              <a:gd name="T3" fmla="*/ 0 h 105"/>
              <a:gd name="T4" fmla="*/ 78 w 105"/>
              <a:gd name="T5" fmla="*/ 7 h 105"/>
              <a:gd name="T6" fmla="*/ 98 w 105"/>
              <a:gd name="T7" fmla="*/ 26 h 105"/>
              <a:gd name="T8" fmla="*/ 105 w 105"/>
              <a:gd name="T9" fmla="*/ 52 h 105"/>
              <a:gd name="T10" fmla="*/ 98 w 105"/>
              <a:gd name="T11" fmla="*/ 79 h 105"/>
              <a:gd name="T12" fmla="*/ 78 w 105"/>
              <a:gd name="T13" fmla="*/ 98 h 105"/>
              <a:gd name="T14" fmla="*/ 52 w 105"/>
              <a:gd name="T15" fmla="*/ 105 h 105"/>
              <a:gd name="T16" fmla="*/ 26 w 105"/>
              <a:gd name="T17" fmla="*/ 98 h 105"/>
              <a:gd name="T18" fmla="*/ 7 w 105"/>
              <a:gd name="T19" fmla="*/ 79 h 105"/>
              <a:gd name="T20" fmla="*/ 0 w 105"/>
              <a:gd name="T21" fmla="*/ 52 h 105"/>
              <a:gd name="T22" fmla="*/ 7 w 105"/>
              <a:gd name="T23" fmla="*/ 26 h 105"/>
              <a:gd name="T24" fmla="*/ 26 w 105"/>
              <a:gd name="T25" fmla="*/ 7 h 105"/>
              <a:gd name="T26" fmla="*/ 44 w 105"/>
              <a:gd name="T27" fmla="*/ 87 h 105"/>
              <a:gd name="T28" fmla="*/ 79 w 105"/>
              <a:gd name="T29" fmla="*/ 52 h 105"/>
              <a:gd name="T30" fmla="*/ 44 w 105"/>
              <a:gd name="T31" fmla="*/ 18 h 105"/>
              <a:gd name="T32" fmla="*/ 31 w 105"/>
              <a:gd name="T33" fmla="*/ 30 h 105"/>
              <a:gd name="T34" fmla="*/ 53 w 105"/>
              <a:gd name="T35" fmla="*/ 52 h 105"/>
              <a:gd name="T36" fmla="*/ 31 w 105"/>
              <a:gd name="T37" fmla="*/ 75 h 105"/>
              <a:gd name="T38" fmla="*/ 44 w 105"/>
              <a:gd name="T39" fmla="*/ 8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05">
                <a:moveTo>
                  <a:pt x="26" y="7"/>
                </a:moveTo>
                <a:cubicBezTo>
                  <a:pt x="34" y="3"/>
                  <a:pt x="43" y="0"/>
                  <a:pt x="52" y="0"/>
                </a:cubicBezTo>
                <a:cubicBezTo>
                  <a:pt x="62" y="0"/>
                  <a:pt x="70" y="3"/>
                  <a:pt x="78" y="7"/>
                </a:cubicBezTo>
                <a:cubicBezTo>
                  <a:pt x="86" y="12"/>
                  <a:pt x="93" y="18"/>
                  <a:pt x="98" y="26"/>
                </a:cubicBezTo>
                <a:cubicBezTo>
                  <a:pt x="102" y="34"/>
                  <a:pt x="105" y="43"/>
                  <a:pt x="105" y="52"/>
                </a:cubicBezTo>
                <a:cubicBezTo>
                  <a:pt x="105" y="62"/>
                  <a:pt x="102" y="71"/>
                  <a:pt x="98" y="79"/>
                </a:cubicBezTo>
                <a:cubicBezTo>
                  <a:pt x="93" y="87"/>
                  <a:pt x="86" y="93"/>
                  <a:pt x="78" y="98"/>
                </a:cubicBezTo>
                <a:cubicBezTo>
                  <a:pt x="70" y="102"/>
                  <a:pt x="62" y="105"/>
                  <a:pt x="52" y="105"/>
                </a:cubicBezTo>
                <a:cubicBezTo>
                  <a:pt x="43" y="105"/>
                  <a:pt x="34" y="102"/>
                  <a:pt x="26" y="98"/>
                </a:cubicBezTo>
                <a:cubicBezTo>
                  <a:pt x="18" y="93"/>
                  <a:pt x="11" y="87"/>
                  <a:pt x="7" y="79"/>
                </a:cubicBezTo>
                <a:cubicBezTo>
                  <a:pt x="2" y="71"/>
                  <a:pt x="0" y="62"/>
                  <a:pt x="0" y="52"/>
                </a:cubicBezTo>
                <a:cubicBezTo>
                  <a:pt x="0" y="43"/>
                  <a:pt x="2" y="34"/>
                  <a:pt x="7" y="26"/>
                </a:cubicBezTo>
                <a:cubicBezTo>
                  <a:pt x="11" y="18"/>
                  <a:pt x="18" y="12"/>
                  <a:pt x="26" y="7"/>
                </a:cubicBezTo>
                <a:close/>
                <a:moveTo>
                  <a:pt x="44" y="87"/>
                </a:moveTo>
                <a:cubicBezTo>
                  <a:pt x="79" y="52"/>
                  <a:pt x="79" y="52"/>
                  <a:pt x="79" y="52"/>
                </a:cubicBezTo>
                <a:cubicBezTo>
                  <a:pt x="44" y="18"/>
                  <a:pt x="44" y="18"/>
                  <a:pt x="44" y="18"/>
                </a:cubicBezTo>
                <a:cubicBezTo>
                  <a:pt x="31" y="30"/>
                  <a:pt x="31" y="30"/>
                  <a:pt x="31" y="30"/>
                </a:cubicBezTo>
                <a:cubicBezTo>
                  <a:pt x="53" y="52"/>
                  <a:pt x="53" y="52"/>
                  <a:pt x="53" y="52"/>
                </a:cubicBezTo>
                <a:cubicBezTo>
                  <a:pt x="31" y="75"/>
                  <a:pt x="31" y="75"/>
                  <a:pt x="31" y="75"/>
                </a:cubicBezTo>
                <a:lnTo>
                  <a:pt x="44" y="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319946" y="4211803"/>
            <a:ext cx="321538" cy="310835"/>
          </a:xfrm>
          <a:custGeom>
            <a:avLst/>
            <a:gdLst>
              <a:gd name="T0" fmla="*/ 26 w 105"/>
              <a:gd name="T1" fmla="*/ 7 h 105"/>
              <a:gd name="T2" fmla="*/ 52 w 105"/>
              <a:gd name="T3" fmla="*/ 0 h 105"/>
              <a:gd name="T4" fmla="*/ 78 w 105"/>
              <a:gd name="T5" fmla="*/ 7 h 105"/>
              <a:gd name="T6" fmla="*/ 98 w 105"/>
              <a:gd name="T7" fmla="*/ 26 h 105"/>
              <a:gd name="T8" fmla="*/ 105 w 105"/>
              <a:gd name="T9" fmla="*/ 52 h 105"/>
              <a:gd name="T10" fmla="*/ 98 w 105"/>
              <a:gd name="T11" fmla="*/ 79 h 105"/>
              <a:gd name="T12" fmla="*/ 78 w 105"/>
              <a:gd name="T13" fmla="*/ 98 h 105"/>
              <a:gd name="T14" fmla="*/ 52 w 105"/>
              <a:gd name="T15" fmla="*/ 105 h 105"/>
              <a:gd name="T16" fmla="*/ 26 w 105"/>
              <a:gd name="T17" fmla="*/ 98 h 105"/>
              <a:gd name="T18" fmla="*/ 7 w 105"/>
              <a:gd name="T19" fmla="*/ 79 h 105"/>
              <a:gd name="T20" fmla="*/ 0 w 105"/>
              <a:gd name="T21" fmla="*/ 52 h 105"/>
              <a:gd name="T22" fmla="*/ 7 w 105"/>
              <a:gd name="T23" fmla="*/ 26 h 105"/>
              <a:gd name="T24" fmla="*/ 26 w 105"/>
              <a:gd name="T25" fmla="*/ 7 h 105"/>
              <a:gd name="T26" fmla="*/ 44 w 105"/>
              <a:gd name="T27" fmla="*/ 87 h 105"/>
              <a:gd name="T28" fmla="*/ 79 w 105"/>
              <a:gd name="T29" fmla="*/ 52 h 105"/>
              <a:gd name="T30" fmla="*/ 44 w 105"/>
              <a:gd name="T31" fmla="*/ 18 h 105"/>
              <a:gd name="T32" fmla="*/ 31 w 105"/>
              <a:gd name="T33" fmla="*/ 30 h 105"/>
              <a:gd name="T34" fmla="*/ 53 w 105"/>
              <a:gd name="T35" fmla="*/ 52 h 105"/>
              <a:gd name="T36" fmla="*/ 31 w 105"/>
              <a:gd name="T37" fmla="*/ 75 h 105"/>
              <a:gd name="T38" fmla="*/ 44 w 105"/>
              <a:gd name="T39" fmla="*/ 8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05">
                <a:moveTo>
                  <a:pt x="26" y="7"/>
                </a:moveTo>
                <a:cubicBezTo>
                  <a:pt x="34" y="3"/>
                  <a:pt x="43" y="0"/>
                  <a:pt x="52" y="0"/>
                </a:cubicBezTo>
                <a:cubicBezTo>
                  <a:pt x="62" y="0"/>
                  <a:pt x="70" y="3"/>
                  <a:pt x="78" y="7"/>
                </a:cubicBezTo>
                <a:cubicBezTo>
                  <a:pt x="86" y="12"/>
                  <a:pt x="93" y="18"/>
                  <a:pt x="98" y="26"/>
                </a:cubicBezTo>
                <a:cubicBezTo>
                  <a:pt x="102" y="34"/>
                  <a:pt x="105" y="43"/>
                  <a:pt x="105" y="52"/>
                </a:cubicBezTo>
                <a:cubicBezTo>
                  <a:pt x="105" y="62"/>
                  <a:pt x="102" y="71"/>
                  <a:pt x="98" y="79"/>
                </a:cubicBezTo>
                <a:cubicBezTo>
                  <a:pt x="93" y="87"/>
                  <a:pt x="86" y="93"/>
                  <a:pt x="78" y="98"/>
                </a:cubicBezTo>
                <a:cubicBezTo>
                  <a:pt x="70" y="102"/>
                  <a:pt x="62" y="105"/>
                  <a:pt x="52" y="105"/>
                </a:cubicBezTo>
                <a:cubicBezTo>
                  <a:pt x="43" y="105"/>
                  <a:pt x="34" y="102"/>
                  <a:pt x="26" y="98"/>
                </a:cubicBezTo>
                <a:cubicBezTo>
                  <a:pt x="18" y="93"/>
                  <a:pt x="11" y="87"/>
                  <a:pt x="7" y="79"/>
                </a:cubicBezTo>
                <a:cubicBezTo>
                  <a:pt x="2" y="71"/>
                  <a:pt x="0" y="62"/>
                  <a:pt x="0" y="52"/>
                </a:cubicBezTo>
                <a:cubicBezTo>
                  <a:pt x="0" y="43"/>
                  <a:pt x="2" y="34"/>
                  <a:pt x="7" y="26"/>
                </a:cubicBezTo>
                <a:cubicBezTo>
                  <a:pt x="11" y="18"/>
                  <a:pt x="18" y="12"/>
                  <a:pt x="26" y="7"/>
                </a:cubicBezTo>
                <a:close/>
                <a:moveTo>
                  <a:pt x="44" y="87"/>
                </a:moveTo>
                <a:cubicBezTo>
                  <a:pt x="79" y="52"/>
                  <a:pt x="79" y="52"/>
                  <a:pt x="79" y="52"/>
                </a:cubicBezTo>
                <a:cubicBezTo>
                  <a:pt x="44" y="18"/>
                  <a:pt x="44" y="18"/>
                  <a:pt x="44" y="18"/>
                </a:cubicBezTo>
                <a:cubicBezTo>
                  <a:pt x="31" y="30"/>
                  <a:pt x="31" y="30"/>
                  <a:pt x="31" y="30"/>
                </a:cubicBezTo>
                <a:cubicBezTo>
                  <a:pt x="53" y="52"/>
                  <a:pt x="53" y="52"/>
                  <a:pt x="53" y="52"/>
                </a:cubicBezTo>
                <a:cubicBezTo>
                  <a:pt x="31" y="75"/>
                  <a:pt x="31" y="75"/>
                  <a:pt x="31" y="75"/>
                </a:cubicBezTo>
                <a:lnTo>
                  <a:pt x="44" y="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1CD162-DB29-4234-92A6-CE3590325BC5}"/>
              </a:ext>
            </a:extLst>
          </p:cNvPr>
          <p:cNvSpPr/>
          <p:nvPr/>
        </p:nvSpPr>
        <p:spPr>
          <a:xfrm>
            <a:off x="3049426" y="2668683"/>
            <a:ext cx="2409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Open Sans Light" panose="020B0306030504020204"/>
              </a:rPr>
              <a:t>B0725XXX – B0727XXX</a:t>
            </a:r>
          </a:p>
        </p:txBody>
      </p:sp>
    </p:spTree>
    <p:extLst>
      <p:ext uri="{BB962C8B-B14F-4D97-AF65-F5344CB8AC3E}">
        <p14:creationId xmlns:p14="http://schemas.microsoft.com/office/powerpoint/2010/main" val="409717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KOS INVENTORI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Pentagon 1"/>
          <p:cNvSpPr/>
          <p:nvPr/>
        </p:nvSpPr>
        <p:spPr>
          <a:xfrm>
            <a:off x="4745736" y="1102780"/>
            <a:ext cx="5157216" cy="795528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Pentagon 19"/>
          <p:cNvSpPr/>
          <p:nvPr/>
        </p:nvSpPr>
        <p:spPr>
          <a:xfrm>
            <a:off x="4745736" y="2050708"/>
            <a:ext cx="5157216" cy="795528"/>
          </a:xfrm>
          <a:prstGeom prst="homePlat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Pentagon 20"/>
          <p:cNvSpPr/>
          <p:nvPr/>
        </p:nvSpPr>
        <p:spPr>
          <a:xfrm>
            <a:off x="4745736" y="3004864"/>
            <a:ext cx="5157216" cy="795528"/>
          </a:xfrm>
          <a:prstGeom prst="homePlate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Pentagon 22"/>
          <p:cNvSpPr/>
          <p:nvPr/>
        </p:nvSpPr>
        <p:spPr>
          <a:xfrm>
            <a:off x="4745736" y="3976711"/>
            <a:ext cx="5157216" cy="971161"/>
          </a:xfrm>
          <a:prstGeom prst="homePlat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Parallelogram 4"/>
          <p:cNvSpPr/>
          <p:nvPr/>
        </p:nvSpPr>
        <p:spPr>
          <a:xfrm>
            <a:off x="4416552" y="1105894"/>
            <a:ext cx="493776" cy="789300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 Light"/>
              </a:rPr>
              <a:t>1</a:t>
            </a:r>
          </a:p>
        </p:txBody>
      </p:sp>
      <p:sp>
        <p:nvSpPr>
          <p:cNvPr id="24" name="Parallelogram 23"/>
          <p:cNvSpPr/>
          <p:nvPr/>
        </p:nvSpPr>
        <p:spPr>
          <a:xfrm>
            <a:off x="4416552" y="2047594"/>
            <a:ext cx="493776" cy="798642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 Light"/>
              </a:rPr>
              <a:t>2</a:t>
            </a:r>
          </a:p>
        </p:txBody>
      </p:sp>
      <p:sp>
        <p:nvSpPr>
          <p:cNvPr id="25" name="Parallelogram 24"/>
          <p:cNvSpPr/>
          <p:nvPr/>
        </p:nvSpPr>
        <p:spPr>
          <a:xfrm>
            <a:off x="4381352" y="3007316"/>
            <a:ext cx="493776" cy="793764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 Light"/>
              </a:rPr>
              <a:t>3</a:t>
            </a:r>
          </a:p>
        </p:txBody>
      </p:sp>
      <p:sp>
        <p:nvSpPr>
          <p:cNvPr id="28" name="Parallelogram 27"/>
          <p:cNvSpPr/>
          <p:nvPr/>
        </p:nvSpPr>
        <p:spPr>
          <a:xfrm>
            <a:off x="4371520" y="3976712"/>
            <a:ext cx="493776" cy="971160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 Light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7910" y="1327355"/>
            <a:ext cx="3913239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 Light"/>
              </a:rPr>
              <a:t>Kos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Pembelian</a:t>
            </a:r>
            <a:endParaRPr lang="en-US" sz="1600" dirty="0">
              <a:solidFill>
                <a:schemeClr val="tx1"/>
              </a:solidFill>
              <a:latin typeface="Open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26716" y="2231179"/>
            <a:ext cx="3913239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 Light"/>
              </a:rPr>
              <a:t>Kos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Penukaran</a:t>
            </a:r>
            <a:endParaRPr lang="en-US" sz="1600" dirty="0">
              <a:solidFill>
                <a:schemeClr val="tx1"/>
              </a:solidFill>
              <a:latin typeface="Open Sans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2420" y="3247924"/>
            <a:ext cx="3913239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 Light"/>
              </a:rPr>
              <a:t>Kos Lain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39512" y="4212244"/>
            <a:ext cx="3913239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 Light"/>
              </a:rPr>
              <a:t>Kos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Keluaran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Pertanian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Dituai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Daripada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Aset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Biologi</a:t>
            </a:r>
            <a:endParaRPr lang="en-US" sz="1600" dirty="0">
              <a:solidFill>
                <a:schemeClr val="tx1"/>
              </a:solidFill>
              <a:latin typeface="Open Sans Light"/>
            </a:endParaRPr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7" y="2425978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FF047-8233-4F0E-9343-DDB2724A7726}"/>
              </a:ext>
            </a:extLst>
          </p:cNvPr>
          <p:cNvSpPr/>
          <p:nvPr/>
        </p:nvSpPr>
        <p:spPr>
          <a:xfrm>
            <a:off x="5007522" y="1651819"/>
            <a:ext cx="4548304" cy="2245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i="1" dirty="0">
                <a:solidFill>
                  <a:schemeClr val="tx1"/>
                </a:solidFill>
              </a:rPr>
              <a:t>(</a:t>
            </a:r>
            <a:r>
              <a:rPr lang="en-MY" i="1" dirty="0" err="1">
                <a:solidFill>
                  <a:schemeClr val="tx1"/>
                </a:solidFill>
              </a:rPr>
              <a:t>Inventori</a:t>
            </a:r>
            <a:r>
              <a:rPr lang="en-MY" i="1" dirty="0">
                <a:solidFill>
                  <a:schemeClr val="tx1"/>
                </a:solidFill>
              </a:rPr>
              <a:t> </a:t>
            </a:r>
            <a:r>
              <a:rPr lang="en-MY" i="1" dirty="0" err="1">
                <a:solidFill>
                  <a:schemeClr val="tx1"/>
                </a:solidFill>
              </a:rPr>
              <a:t>untuk</a:t>
            </a:r>
            <a:r>
              <a:rPr lang="en-MY" i="1" dirty="0">
                <a:solidFill>
                  <a:schemeClr val="tx1"/>
                </a:solidFill>
              </a:rPr>
              <a:t> </a:t>
            </a:r>
            <a:r>
              <a:rPr lang="en-MY" i="1" dirty="0" err="1">
                <a:solidFill>
                  <a:schemeClr val="tx1"/>
                </a:solidFill>
              </a:rPr>
              <a:t>digunakan</a:t>
            </a:r>
            <a:r>
              <a:rPr lang="en-MY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D23511-F71D-48C6-8216-21392EB70F22}"/>
              </a:ext>
            </a:extLst>
          </p:cNvPr>
          <p:cNvSpPr/>
          <p:nvPr/>
        </p:nvSpPr>
        <p:spPr>
          <a:xfrm>
            <a:off x="5132488" y="2549004"/>
            <a:ext cx="4548304" cy="2245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i="1" dirty="0">
                <a:solidFill>
                  <a:schemeClr val="tx1"/>
                </a:solidFill>
              </a:rPr>
              <a:t>(</a:t>
            </a:r>
            <a:r>
              <a:rPr lang="en-MY" i="1" dirty="0" err="1">
                <a:solidFill>
                  <a:schemeClr val="tx1"/>
                </a:solidFill>
              </a:rPr>
              <a:t>Inventori</a:t>
            </a:r>
            <a:r>
              <a:rPr lang="en-MY" i="1" dirty="0">
                <a:solidFill>
                  <a:schemeClr val="tx1"/>
                </a:solidFill>
              </a:rPr>
              <a:t> </a:t>
            </a:r>
            <a:r>
              <a:rPr lang="en-MY" i="1" dirty="0" err="1">
                <a:solidFill>
                  <a:schemeClr val="tx1"/>
                </a:solidFill>
              </a:rPr>
              <a:t>untuk</a:t>
            </a:r>
            <a:r>
              <a:rPr lang="en-MY" i="1" dirty="0">
                <a:solidFill>
                  <a:schemeClr val="tx1"/>
                </a:solidFill>
              </a:rPr>
              <a:t> </a:t>
            </a:r>
            <a:r>
              <a:rPr lang="en-MY" i="1" dirty="0" err="1">
                <a:solidFill>
                  <a:schemeClr val="tx1"/>
                </a:solidFill>
              </a:rPr>
              <a:t>dijual</a:t>
            </a:r>
            <a:r>
              <a:rPr lang="en-MY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6FA570-9218-4C3E-8630-7BEC8B78A4C6}"/>
              </a:ext>
            </a:extLst>
          </p:cNvPr>
          <p:cNvSpPr/>
          <p:nvPr/>
        </p:nvSpPr>
        <p:spPr>
          <a:xfrm>
            <a:off x="4921979" y="4659952"/>
            <a:ext cx="4548304" cy="2245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i="1" dirty="0">
                <a:solidFill>
                  <a:schemeClr val="tx1"/>
                </a:solidFill>
              </a:rPr>
              <a:t>(</a:t>
            </a:r>
            <a:r>
              <a:rPr lang="en-MY" i="1" dirty="0" err="1">
                <a:solidFill>
                  <a:schemeClr val="tx1"/>
                </a:solidFill>
              </a:rPr>
              <a:t>Inventori</a:t>
            </a:r>
            <a:r>
              <a:rPr lang="en-MY" i="1" dirty="0">
                <a:solidFill>
                  <a:schemeClr val="tx1"/>
                </a:solidFill>
              </a:rPr>
              <a:t> </a:t>
            </a:r>
            <a:r>
              <a:rPr lang="en-MY" i="1" dirty="0" err="1">
                <a:solidFill>
                  <a:schemeClr val="tx1"/>
                </a:solidFill>
              </a:rPr>
              <a:t>untuk</a:t>
            </a:r>
            <a:r>
              <a:rPr lang="en-MY" i="1" dirty="0">
                <a:solidFill>
                  <a:schemeClr val="tx1"/>
                </a:solidFill>
              </a:rPr>
              <a:t> </a:t>
            </a:r>
            <a:r>
              <a:rPr lang="en-MY" i="1" dirty="0" err="1">
                <a:solidFill>
                  <a:schemeClr val="tx1"/>
                </a:solidFill>
              </a:rPr>
              <a:t>dijual</a:t>
            </a:r>
            <a:r>
              <a:rPr lang="en-MY" i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21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KOS INVENTORI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Pentagon 1"/>
          <p:cNvSpPr/>
          <p:nvPr/>
        </p:nvSpPr>
        <p:spPr>
          <a:xfrm>
            <a:off x="4745736" y="1102780"/>
            <a:ext cx="5157216" cy="795528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4416552" y="1105894"/>
            <a:ext cx="493776" cy="789300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 Light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7910" y="1327355"/>
            <a:ext cx="3913239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 Sans Light"/>
              </a:rPr>
              <a:t>Kos </a:t>
            </a:r>
            <a:r>
              <a:rPr lang="en-US" dirty="0" err="1">
                <a:solidFill>
                  <a:schemeClr val="tx1"/>
                </a:solidFill>
                <a:latin typeface="Open Sans Light"/>
              </a:rPr>
              <a:t>Pembelian</a:t>
            </a:r>
            <a:endParaRPr lang="en-US" dirty="0">
              <a:solidFill>
                <a:schemeClr val="tx1"/>
              </a:solidFill>
              <a:latin typeface="Open Sans Light"/>
            </a:endParaRPr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7" y="2425978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Freeform 23"/>
          <p:cNvSpPr>
            <a:spLocks noChangeArrowheads="1"/>
          </p:cNvSpPr>
          <p:nvPr/>
        </p:nvSpPr>
        <p:spPr bwMode="auto">
          <a:xfrm>
            <a:off x="4685786" y="3637937"/>
            <a:ext cx="367987" cy="368610"/>
          </a:xfrm>
          <a:custGeom>
            <a:avLst/>
            <a:gdLst>
              <a:gd name="T0" fmla="*/ 159370 w 634"/>
              <a:gd name="T1" fmla="*/ 105984 h 634"/>
              <a:gd name="T2" fmla="*/ 159370 w 634"/>
              <a:gd name="T3" fmla="*/ 105984 h 634"/>
              <a:gd name="T4" fmla="*/ 74637 w 634"/>
              <a:gd name="T5" fmla="*/ 105984 h 634"/>
              <a:gd name="T6" fmla="*/ 63820 w 634"/>
              <a:gd name="T7" fmla="*/ 111392 h 634"/>
              <a:gd name="T8" fmla="*/ 74637 w 634"/>
              <a:gd name="T9" fmla="*/ 121846 h 634"/>
              <a:gd name="T10" fmla="*/ 159370 w 634"/>
              <a:gd name="T11" fmla="*/ 121846 h 634"/>
              <a:gd name="T12" fmla="*/ 164778 w 634"/>
              <a:gd name="T13" fmla="*/ 111392 h 634"/>
              <a:gd name="T14" fmla="*/ 159370 w 634"/>
              <a:gd name="T15" fmla="*/ 105984 h 634"/>
              <a:gd name="T16" fmla="*/ 116823 w 634"/>
              <a:gd name="T17" fmla="*/ 0 h 634"/>
              <a:gd name="T18" fmla="*/ 116823 w 634"/>
              <a:gd name="T19" fmla="*/ 0 h 634"/>
              <a:gd name="T20" fmla="*/ 0 w 634"/>
              <a:gd name="T21" fmla="*/ 111392 h 634"/>
              <a:gd name="T22" fmla="*/ 116823 w 634"/>
              <a:gd name="T23" fmla="*/ 228191 h 634"/>
              <a:gd name="T24" fmla="*/ 228237 w 634"/>
              <a:gd name="T25" fmla="*/ 111392 h 634"/>
              <a:gd name="T26" fmla="*/ 116823 w 634"/>
              <a:gd name="T27" fmla="*/ 0 h 634"/>
              <a:gd name="T28" fmla="*/ 116823 w 634"/>
              <a:gd name="T29" fmla="*/ 212329 h 634"/>
              <a:gd name="T30" fmla="*/ 116823 w 634"/>
              <a:gd name="T31" fmla="*/ 212329 h 634"/>
              <a:gd name="T32" fmla="*/ 16225 w 634"/>
              <a:gd name="T33" fmla="*/ 111392 h 634"/>
              <a:gd name="T34" fmla="*/ 116823 w 634"/>
              <a:gd name="T35" fmla="*/ 15862 h 634"/>
              <a:gd name="T36" fmla="*/ 212373 w 634"/>
              <a:gd name="T37" fmla="*/ 111392 h 634"/>
              <a:gd name="T38" fmla="*/ 116823 w 634"/>
              <a:gd name="T39" fmla="*/ 212329 h 6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34" h="634">
                <a:moveTo>
                  <a:pt x="442" y="294"/>
                </a:moveTo>
                <a:lnTo>
                  <a:pt x="442" y="294"/>
                </a:lnTo>
                <a:cubicBezTo>
                  <a:pt x="207" y="294"/>
                  <a:pt x="207" y="294"/>
                  <a:pt x="207" y="294"/>
                </a:cubicBezTo>
                <a:cubicBezTo>
                  <a:pt x="192" y="294"/>
                  <a:pt x="177" y="309"/>
                  <a:pt x="177" y="309"/>
                </a:cubicBezTo>
                <a:cubicBezTo>
                  <a:pt x="177" y="324"/>
                  <a:pt x="192" y="338"/>
                  <a:pt x="207" y="338"/>
                </a:cubicBezTo>
                <a:cubicBezTo>
                  <a:pt x="442" y="338"/>
                  <a:pt x="442" y="338"/>
                  <a:pt x="442" y="338"/>
                </a:cubicBezTo>
                <a:cubicBezTo>
                  <a:pt x="442" y="338"/>
                  <a:pt x="457" y="324"/>
                  <a:pt x="457" y="309"/>
                </a:cubicBezTo>
                <a:lnTo>
                  <a:pt x="442" y="294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Freeform 24"/>
          <p:cNvSpPr>
            <a:spLocks noChangeArrowheads="1"/>
          </p:cNvSpPr>
          <p:nvPr/>
        </p:nvSpPr>
        <p:spPr bwMode="auto">
          <a:xfrm>
            <a:off x="4663440" y="2018039"/>
            <a:ext cx="367987" cy="368610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42271" y="2018039"/>
            <a:ext cx="3460955" cy="36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Harga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pembelian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44" name="Freeform 24"/>
          <p:cNvSpPr>
            <a:spLocks noChangeArrowheads="1"/>
          </p:cNvSpPr>
          <p:nvPr/>
        </p:nvSpPr>
        <p:spPr bwMode="auto">
          <a:xfrm>
            <a:off x="4663440" y="2510613"/>
            <a:ext cx="367987" cy="368610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142271" y="2510613"/>
            <a:ext cx="3460955" cy="36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Duti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import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cukai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langsung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46" name="Freeform 24"/>
          <p:cNvSpPr>
            <a:spLocks noChangeArrowheads="1"/>
          </p:cNvSpPr>
          <p:nvPr/>
        </p:nvSpPr>
        <p:spPr bwMode="auto">
          <a:xfrm>
            <a:off x="4663440" y="3047920"/>
            <a:ext cx="367987" cy="368610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142271" y="3047920"/>
            <a:ext cx="4552335" cy="36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Kos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pengangkutan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pengendalian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langsung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lain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142271" y="3608798"/>
            <a:ext cx="4552335" cy="36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Diskaun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&amp;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Rebat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27682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KOS INVENTORI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4745736" y="1106811"/>
            <a:ext cx="5157216" cy="795528"/>
          </a:xfrm>
          <a:prstGeom prst="homePlat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/>
          <p:cNvSpPr/>
          <p:nvPr/>
        </p:nvSpPr>
        <p:spPr>
          <a:xfrm>
            <a:off x="4416552" y="1103697"/>
            <a:ext cx="493776" cy="798642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 Ligh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26716" y="1306943"/>
            <a:ext cx="3913239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 Sans Light"/>
              </a:rPr>
              <a:t>Kos </a:t>
            </a:r>
            <a:r>
              <a:rPr lang="en-US" dirty="0" err="1">
                <a:solidFill>
                  <a:schemeClr val="tx1"/>
                </a:solidFill>
                <a:latin typeface="Open Sans Light"/>
              </a:rPr>
              <a:t>Penukaran</a:t>
            </a:r>
            <a:endParaRPr lang="en-US" dirty="0">
              <a:solidFill>
                <a:schemeClr val="tx1"/>
              </a:solidFill>
              <a:latin typeface="Open Sans Light"/>
            </a:endParaRPr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7" y="2425978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Freeform 24"/>
          <p:cNvSpPr>
            <a:spLocks noChangeArrowheads="1"/>
          </p:cNvSpPr>
          <p:nvPr/>
        </p:nvSpPr>
        <p:spPr bwMode="auto">
          <a:xfrm>
            <a:off x="4663440" y="2018039"/>
            <a:ext cx="367987" cy="368610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142271" y="2018039"/>
            <a:ext cx="3460955" cy="36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Bahan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langsung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43" name="Freeform 24"/>
          <p:cNvSpPr>
            <a:spLocks noChangeArrowheads="1"/>
          </p:cNvSpPr>
          <p:nvPr/>
        </p:nvSpPr>
        <p:spPr bwMode="auto">
          <a:xfrm>
            <a:off x="4663440" y="2510613"/>
            <a:ext cx="367987" cy="368610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142271" y="2510613"/>
            <a:ext cx="3460955" cy="36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Buruh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langsung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45" name="Freeform 24"/>
          <p:cNvSpPr>
            <a:spLocks noChangeArrowheads="1"/>
          </p:cNvSpPr>
          <p:nvPr/>
        </p:nvSpPr>
        <p:spPr bwMode="auto">
          <a:xfrm>
            <a:off x="4663440" y="3047920"/>
            <a:ext cx="367987" cy="368610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142271" y="3047920"/>
            <a:ext cx="5515897" cy="36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Overhead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pengeluaran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–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caj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elektrik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spesifik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pengeluaran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0DE9D2-93BF-40BB-ACB7-0A38D11809D9}"/>
              </a:ext>
            </a:extLst>
          </p:cNvPr>
          <p:cNvSpPr/>
          <p:nvPr/>
        </p:nvSpPr>
        <p:spPr>
          <a:xfrm>
            <a:off x="4692150" y="3676846"/>
            <a:ext cx="6729979" cy="32918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err="1">
                <a:solidFill>
                  <a:schemeClr val="tx1"/>
                </a:solidFill>
              </a:rPr>
              <a:t>Melibatkan</a:t>
            </a:r>
            <a:r>
              <a:rPr lang="en-MY" sz="1400" dirty="0">
                <a:solidFill>
                  <a:schemeClr val="tx1"/>
                </a:solidFill>
              </a:rPr>
              <a:t> </a:t>
            </a:r>
            <a:r>
              <a:rPr lang="en-MY" sz="1400" dirty="0" err="1">
                <a:solidFill>
                  <a:schemeClr val="tx1"/>
                </a:solidFill>
              </a:rPr>
              <a:t>aktiviti</a:t>
            </a:r>
            <a:r>
              <a:rPr lang="en-MY" sz="1400" dirty="0">
                <a:solidFill>
                  <a:schemeClr val="tx1"/>
                </a:solidFill>
              </a:rPr>
              <a:t> </a:t>
            </a:r>
            <a:r>
              <a:rPr lang="en-MY" sz="1400" dirty="0" err="1">
                <a:solidFill>
                  <a:schemeClr val="tx1"/>
                </a:solidFill>
              </a:rPr>
              <a:t>penukaran</a:t>
            </a:r>
            <a:r>
              <a:rPr lang="en-MY" sz="1400" dirty="0">
                <a:solidFill>
                  <a:schemeClr val="tx1"/>
                </a:solidFill>
              </a:rPr>
              <a:t> </a:t>
            </a:r>
            <a:r>
              <a:rPr lang="en-MY" sz="1400" dirty="0" err="1">
                <a:solidFill>
                  <a:schemeClr val="tx1"/>
                </a:solidFill>
              </a:rPr>
              <a:t>kerja</a:t>
            </a:r>
            <a:r>
              <a:rPr lang="en-MY" sz="1400" dirty="0">
                <a:solidFill>
                  <a:schemeClr val="tx1"/>
                </a:solidFill>
              </a:rPr>
              <a:t> </a:t>
            </a:r>
            <a:r>
              <a:rPr lang="en-MY" sz="1400" dirty="0" err="1">
                <a:solidFill>
                  <a:schemeClr val="tx1"/>
                </a:solidFill>
              </a:rPr>
              <a:t>dalam</a:t>
            </a:r>
            <a:r>
              <a:rPr lang="en-MY" sz="1400" dirty="0">
                <a:solidFill>
                  <a:schemeClr val="tx1"/>
                </a:solidFill>
              </a:rPr>
              <a:t> proses </a:t>
            </a:r>
            <a:r>
              <a:rPr lang="en-MY" sz="1400" dirty="0" err="1">
                <a:solidFill>
                  <a:schemeClr val="tx1"/>
                </a:solidFill>
              </a:rPr>
              <a:t>kepada</a:t>
            </a:r>
            <a:r>
              <a:rPr lang="en-MY" sz="1400" dirty="0">
                <a:solidFill>
                  <a:schemeClr val="tx1"/>
                </a:solidFill>
              </a:rPr>
              <a:t> </a:t>
            </a:r>
            <a:r>
              <a:rPr lang="en-MY" sz="1400" dirty="0" err="1">
                <a:solidFill>
                  <a:schemeClr val="tx1"/>
                </a:solidFill>
              </a:rPr>
              <a:t>inventori</a:t>
            </a:r>
            <a:r>
              <a:rPr lang="en-MY" sz="1400" dirty="0">
                <a:solidFill>
                  <a:schemeClr val="tx1"/>
                </a:solidFill>
              </a:rPr>
              <a:t> </a:t>
            </a:r>
            <a:r>
              <a:rPr lang="en-MY" sz="1400" dirty="0" err="1">
                <a:solidFill>
                  <a:schemeClr val="tx1"/>
                </a:solidFill>
              </a:rPr>
              <a:t>barang</a:t>
            </a:r>
            <a:r>
              <a:rPr lang="en-MY" sz="1400" dirty="0">
                <a:solidFill>
                  <a:schemeClr val="tx1"/>
                </a:solidFill>
              </a:rPr>
              <a:t> </a:t>
            </a:r>
            <a:r>
              <a:rPr lang="en-MY" sz="1400" dirty="0" err="1">
                <a:solidFill>
                  <a:schemeClr val="tx1"/>
                </a:solidFill>
              </a:rPr>
              <a:t>siap</a:t>
            </a:r>
            <a:endParaRPr lang="en-MY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6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KOS INVENTORI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4745736" y="1294051"/>
            <a:ext cx="5157216" cy="795528"/>
          </a:xfrm>
          <a:prstGeom prst="homePlate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/>
          <p:cNvSpPr/>
          <p:nvPr/>
        </p:nvSpPr>
        <p:spPr>
          <a:xfrm>
            <a:off x="4381352" y="1296503"/>
            <a:ext cx="493776" cy="793764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 Light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32420" y="1537111"/>
            <a:ext cx="3913239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 Sans Light"/>
              </a:rPr>
              <a:t>Kos Lain</a:t>
            </a:r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7" y="2425978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Freeform 24"/>
          <p:cNvSpPr>
            <a:spLocks noChangeArrowheads="1"/>
          </p:cNvSpPr>
          <p:nvPr/>
        </p:nvSpPr>
        <p:spPr bwMode="auto">
          <a:xfrm>
            <a:off x="4663440" y="2195018"/>
            <a:ext cx="367987" cy="368610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142271" y="2195018"/>
            <a:ext cx="5063613" cy="36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Kos-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lain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terlibat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membawa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inventori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ke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keadaan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semasa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F48754-B8DF-46A3-821F-E90DD0636DAD}"/>
              </a:ext>
            </a:extLst>
          </p:cNvPr>
          <p:cNvSpPr/>
          <p:nvPr/>
        </p:nvSpPr>
        <p:spPr>
          <a:xfrm>
            <a:off x="5161936" y="2929031"/>
            <a:ext cx="5063613" cy="679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Cth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: Kos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mereka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bentuk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Open Sans Light" panose="020B0306030504020204"/>
              </a:rPr>
              <a:t>(custom made design)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</a:p>
          <a:p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291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46120" y="221652"/>
            <a:ext cx="8301101" cy="425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Light" panose="020B0306030504020204"/>
            </a:endParaRPr>
          </a:p>
          <a:p>
            <a:pPr algn="ctr"/>
            <a:r>
              <a:rPr lang="en-US" b="1" dirty="0">
                <a:latin typeface="Open Sans Light" panose="020B0306030504020204"/>
              </a:rPr>
              <a:t>PENGURUSAN INVENTORI (STOK) – ASAS TUNAI</a:t>
            </a:r>
          </a:p>
          <a:p>
            <a:pPr algn="ctr"/>
            <a:endParaRPr lang="en-US" b="1" dirty="0">
              <a:latin typeface="Open Sans Light" panose="020B0306030504020204"/>
            </a:endParaRPr>
          </a:p>
        </p:txBody>
      </p:sp>
      <p:sp>
        <p:nvSpPr>
          <p:cNvPr id="19" name="Hexagon 4"/>
          <p:cNvSpPr txBox="1"/>
          <p:nvPr/>
        </p:nvSpPr>
        <p:spPr>
          <a:xfrm>
            <a:off x="6052394" y="1175462"/>
            <a:ext cx="1035604" cy="1154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Open Sans Light" panose="020B0306030504020204"/>
              </a:rPr>
              <a:t>MPSAS 12</a:t>
            </a:r>
            <a:endParaRPr lang="en-US" sz="1600" b="1" kern="1200" dirty="0">
              <a:latin typeface="Open Sans Light" panose="020B030603050402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D08B8-2B55-40D2-BEC1-FC5CC35FB2C6}"/>
              </a:ext>
            </a:extLst>
          </p:cNvPr>
          <p:cNvSpPr/>
          <p:nvPr/>
        </p:nvSpPr>
        <p:spPr>
          <a:xfrm>
            <a:off x="2879992" y="1008635"/>
            <a:ext cx="6827633" cy="4771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/>
              <a:t>PEROLEHAN JABATAN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70E6EA-42D0-4527-9439-9100F5F4EE0D}"/>
              </a:ext>
            </a:extLst>
          </p:cNvPr>
          <p:cNvSpPr/>
          <p:nvPr/>
        </p:nvSpPr>
        <p:spPr>
          <a:xfrm>
            <a:off x="2879993" y="1580227"/>
            <a:ext cx="2151741" cy="13392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BAHAN-BAHAN MAKANAN &amp; MINUMAN</a:t>
            </a:r>
          </a:p>
          <a:p>
            <a:pPr algn="ctr"/>
            <a:r>
              <a:rPr lang="en-MY" sz="1400" dirty="0"/>
              <a:t> [OS 25000]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5DBFB16-A1C1-47BB-9216-2BD5616C3567}"/>
              </a:ext>
            </a:extLst>
          </p:cNvPr>
          <p:cNvSpPr/>
          <p:nvPr/>
        </p:nvSpPr>
        <p:spPr>
          <a:xfrm>
            <a:off x="5305558" y="1580228"/>
            <a:ext cx="2151741" cy="134121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BEKALAN BAHAN MENTAH &amp; BAHAN-BAHAN UNTUK PENYELENGGARAAN &amp; PEMBAIKAN</a:t>
            </a:r>
          </a:p>
          <a:p>
            <a:pPr algn="ctr"/>
            <a:r>
              <a:rPr lang="en-MY" sz="1400" dirty="0"/>
              <a:t>[OS 26000]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91F667-0F58-4C03-B64A-8BE9A761F75D}"/>
              </a:ext>
            </a:extLst>
          </p:cNvPr>
          <p:cNvSpPr/>
          <p:nvPr/>
        </p:nvSpPr>
        <p:spPr>
          <a:xfrm>
            <a:off x="7749940" y="1595719"/>
            <a:ext cx="1957686" cy="13392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BEKALAN &amp; BAHAN-BAHAN LAIN</a:t>
            </a:r>
          </a:p>
          <a:p>
            <a:pPr algn="ctr"/>
            <a:r>
              <a:rPr lang="en-MY" sz="1400" dirty="0"/>
              <a:t> [OS 27000]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8CDFD-0AC4-4CDA-9BAB-7794AA0B6C65}"/>
              </a:ext>
            </a:extLst>
          </p:cNvPr>
          <p:cNvSpPr/>
          <p:nvPr/>
        </p:nvSpPr>
        <p:spPr>
          <a:xfrm>
            <a:off x="2879992" y="3012442"/>
            <a:ext cx="6827633" cy="11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3C74F0D-189A-423B-BF74-3681B4EFF6F5}"/>
              </a:ext>
            </a:extLst>
          </p:cNvPr>
          <p:cNvSpPr/>
          <p:nvPr/>
        </p:nvSpPr>
        <p:spPr>
          <a:xfrm rot="10800000">
            <a:off x="2846590" y="3204557"/>
            <a:ext cx="6861035" cy="1001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089400-9059-40D9-8363-5F0F8571CE67}"/>
              </a:ext>
            </a:extLst>
          </p:cNvPr>
          <p:cNvSpPr/>
          <p:nvPr/>
        </p:nvSpPr>
        <p:spPr>
          <a:xfrm>
            <a:off x="5201377" y="4305564"/>
            <a:ext cx="2276449" cy="16971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err="1"/>
              <a:t>Diguna</a:t>
            </a:r>
            <a:r>
              <a:rPr lang="en-MY" sz="1400" dirty="0"/>
              <a:t>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pengeluaran</a:t>
            </a:r>
            <a:r>
              <a:rPr lang="en-MY" sz="1400" dirty="0"/>
              <a:t> / </a:t>
            </a:r>
            <a:r>
              <a:rPr lang="en-MY" sz="1400" dirty="0" err="1"/>
              <a:t>menyedia</a:t>
            </a:r>
            <a:r>
              <a:rPr lang="en-MY" sz="1400" dirty="0"/>
              <a:t> </a:t>
            </a:r>
            <a:r>
              <a:rPr lang="en-MY" sz="1400" dirty="0" err="1"/>
              <a:t>perkhidmatan</a:t>
            </a:r>
            <a:endParaRPr lang="en-MY" sz="14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A3B16F-936F-4AAB-9D58-EA866AEE7DDB}"/>
              </a:ext>
            </a:extLst>
          </p:cNvPr>
          <p:cNvSpPr/>
          <p:nvPr/>
        </p:nvSpPr>
        <p:spPr>
          <a:xfrm>
            <a:off x="7614295" y="4305564"/>
            <a:ext cx="2276449" cy="16971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err="1"/>
              <a:t>Dibeli</a:t>
            </a:r>
            <a:r>
              <a:rPr lang="en-MY" sz="1400" dirty="0"/>
              <a:t>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jualan</a:t>
            </a:r>
            <a:r>
              <a:rPr lang="en-MY" sz="1400" dirty="0"/>
              <a:t>/</a:t>
            </a:r>
            <a:r>
              <a:rPr lang="en-MY" sz="1400" dirty="0" err="1"/>
              <a:t>agihkan</a:t>
            </a:r>
            <a:endParaRPr lang="en-MY" sz="14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142AC7-309A-4C70-A944-43D1CC60EEF8}"/>
              </a:ext>
            </a:extLst>
          </p:cNvPr>
          <p:cNvSpPr/>
          <p:nvPr/>
        </p:nvSpPr>
        <p:spPr>
          <a:xfrm>
            <a:off x="2769080" y="4305564"/>
            <a:ext cx="2276449" cy="16971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err="1"/>
              <a:t>Diguna</a:t>
            </a:r>
            <a:r>
              <a:rPr lang="en-MY" sz="1400" dirty="0"/>
              <a:t>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pentadbiran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51447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KOS INVENTORI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7" y="2425978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Pentagon 43"/>
          <p:cNvSpPr/>
          <p:nvPr/>
        </p:nvSpPr>
        <p:spPr>
          <a:xfrm>
            <a:off x="4745736" y="1263005"/>
            <a:ext cx="5157216" cy="795528"/>
          </a:xfrm>
          <a:prstGeom prst="homePlat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Parallelogram 44"/>
          <p:cNvSpPr/>
          <p:nvPr/>
        </p:nvSpPr>
        <p:spPr>
          <a:xfrm>
            <a:off x="4371520" y="1263005"/>
            <a:ext cx="493776" cy="795528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 Light"/>
              </a:rPr>
              <a:t>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239512" y="1498537"/>
            <a:ext cx="3913239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 Light"/>
              </a:rPr>
              <a:t>Kos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Keluaran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Pertanian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Dituai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Daripada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Aset</a:t>
            </a:r>
            <a:r>
              <a:rPr lang="en-US" sz="1600" dirty="0">
                <a:solidFill>
                  <a:schemeClr val="tx1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/>
              </a:rPr>
              <a:t>Biologi</a:t>
            </a:r>
            <a:endParaRPr lang="en-US" sz="1600" dirty="0">
              <a:solidFill>
                <a:schemeClr val="tx1"/>
              </a:solidFill>
              <a:latin typeface="Open Sans Light"/>
            </a:endParaRPr>
          </a:p>
        </p:txBody>
      </p:sp>
      <p:sp>
        <p:nvSpPr>
          <p:cNvPr id="47" name="Freeform 24"/>
          <p:cNvSpPr>
            <a:spLocks noChangeArrowheads="1"/>
          </p:cNvSpPr>
          <p:nvPr/>
        </p:nvSpPr>
        <p:spPr bwMode="auto">
          <a:xfrm>
            <a:off x="4745736" y="2193976"/>
            <a:ext cx="367987" cy="368610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224567" y="2193976"/>
            <a:ext cx="3460955" cy="36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Saksama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– Kos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menjual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247415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PENGUKURAN INVENTORI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3" y="3839746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Freeform 24"/>
          <p:cNvSpPr>
            <a:spLocks noChangeArrowheads="1"/>
          </p:cNvSpPr>
          <p:nvPr/>
        </p:nvSpPr>
        <p:spPr bwMode="auto">
          <a:xfrm>
            <a:off x="460375" y="906628"/>
            <a:ext cx="249296" cy="218082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Chevron 23"/>
          <p:cNvSpPr/>
          <p:nvPr/>
        </p:nvSpPr>
        <p:spPr>
          <a:xfrm>
            <a:off x="982882" y="1467920"/>
            <a:ext cx="2143776" cy="732811"/>
          </a:xfrm>
          <a:prstGeom prst="chevron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200" b="1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Open Sans Light" panose="020B0306030504020204"/>
              </a:rPr>
              <a:t>Realisasi</a:t>
            </a:r>
            <a:r>
              <a:rPr lang="en-US" sz="1200" b="1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Open Sans Light" panose="020B0306030504020204"/>
              </a:rPr>
              <a:t>Bersih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866240"/>
            <a:ext cx="9232488" cy="449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Diperolehi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Secara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Pertukaran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-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Inventori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hendaklah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diukur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mengikut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lebih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rendah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antara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u="sng" dirty="0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dan </a:t>
            </a:r>
            <a:r>
              <a:rPr lang="en-US" sz="1200" b="1" u="sng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200" b="1" u="sng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  <a:latin typeface="Open Sans Light" panose="020B0306030504020204"/>
              </a:rPr>
              <a:t>realisasi</a:t>
            </a:r>
            <a:r>
              <a:rPr lang="en-US" sz="1200" b="1" u="sng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  <a:latin typeface="Open Sans Light" panose="020B0306030504020204"/>
              </a:rPr>
              <a:t>bersih</a:t>
            </a:r>
            <a:r>
              <a:rPr lang="en-US" sz="1200" u="sng" dirty="0">
                <a:solidFill>
                  <a:schemeClr val="tx1"/>
                </a:solidFill>
                <a:latin typeface="Open Sans Light" panose="020B0306030504020204"/>
              </a:rPr>
              <a:t> (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pada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setiap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pelaporan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)  </a:t>
            </a:r>
          </a:p>
        </p:txBody>
      </p:sp>
      <p:sp>
        <p:nvSpPr>
          <p:cNvPr id="36" name="Freeform 24"/>
          <p:cNvSpPr>
            <a:spLocks noChangeArrowheads="1"/>
          </p:cNvSpPr>
          <p:nvPr/>
        </p:nvSpPr>
        <p:spPr bwMode="auto">
          <a:xfrm>
            <a:off x="460375" y="3013936"/>
            <a:ext cx="249296" cy="218082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id="{C7A9D9DE-64E8-4A10-9220-75BD63A8F89C}"/>
              </a:ext>
            </a:extLst>
          </p:cNvPr>
          <p:cNvSpPr/>
          <p:nvPr/>
        </p:nvSpPr>
        <p:spPr>
          <a:xfrm>
            <a:off x="3415497" y="1740027"/>
            <a:ext cx="373945" cy="21576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40782-6EC0-4481-A1C8-6C2CEE79D23F}"/>
              </a:ext>
            </a:extLst>
          </p:cNvPr>
          <p:cNvSpPr/>
          <p:nvPr/>
        </p:nvSpPr>
        <p:spPr>
          <a:xfrm>
            <a:off x="4011561" y="1467920"/>
            <a:ext cx="2143776" cy="7358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Harga </a:t>
            </a:r>
            <a:r>
              <a:rPr lang="en-MY" sz="1400" dirty="0" err="1"/>
              <a:t>jualan</a:t>
            </a:r>
            <a:endParaRPr lang="en-MY" sz="1400" dirty="0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09155427-4BB0-440D-87F6-E585E1200753}"/>
              </a:ext>
            </a:extLst>
          </p:cNvPr>
          <p:cNvSpPr/>
          <p:nvPr/>
        </p:nvSpPr>
        <p:spPr>
          <a:xfrm>
            <a:off x="6229972" y="1759392"/>
            <a:ext cx="294968" cy="210312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D35BBC-548B-4E7B-857F-23DB66F65D08}"/>
              </a:ext>
            </a:extLst>
          </p:cNvPr>
          <p:cNvSpPr/>
          <p:nvPr/>
        </p:nvSpPr>
        <p:spPr>
          <a:xfrm>
            <a:off x="6587441" y="1467920"/>
            <a:ext cx="2143776" cy="7358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Kos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Menyiapkan</a:t>
            </a:r>
            <a:endParaRPr lang="en-MY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27F81F-1204-426B-8F38-22A37F6BD4B1}"/>
              </a:ext>
            </a:extLst>
          </p:cNvPr>
          <p:cNvSpPr/>
          <p:nvPr/>
        </p:nvSpPr>
        <p:spPr>
          <a:xfrm>
            <a:off x="9159298" y="1464837"/>
            <a:ext cx="2501759" cy="7358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Kos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Membuat</a:t>
            </a:r>
            <a:r>
              <a:rPr lang="en-MY" sz="1400" dirty="0"/>
              <a:t> </a:t>
            </a:r>
            <a:r>
              <a:rPr lang="en-MY" sz="1400" dirty="0" err="1"/>
              <a:t>jualan</a:t>
            </a:r>
            <a:r>
              <a:rPr lang="en-MY" sz="1400" dirty="0"/>
              <a:t>/</a:t>
            </a:r>
            <a:r>
              <a:rPr lang="en-MY" sz="1400" dirty="0" err="1"/>
              <a:t>pertukaran</a:t>
            </a:r>
            <a:r>
              <a:rPr lang="en-MY" sz="1400" dirty="0"/>
              <a:t>/</a:t>
            </a:r>
            <a:r>
              <a:rPr lang="en-MY" sz="1400" dirty="0" err="1"/>
              <a:t>pengagihan</a:t>
            </a:r>
            <a:endParaRPr lang="en-MY" sz="1400" dirty="0"/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7462473E-4478-4A2C-B5FA-BE0570C9CF21}"/>
              </a:ext>
            </a:extLst>
          </p:cNvPr>
          <p:cNvSpPr/>
          <p:nvPr/>
        </p:nvSpPr>
        <p:spPr>
          <a:xfrm>
            <a:off x="8793718" y="1759392"/>
            <a:ext cx="294968" cy="210312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A66656-1E5A-4BD2-9189-C465F4EB5F81}"/>
              </a:ext>
            </a:extLst>
          </p:cNvPr>
          <p:cNvSpPr/>
          <p:nvPr/>
        </p:nvSpPr>
        <p:spPr>
          <a:xfrm>
            <a:off x="905256" y="2996994"/>
            <a:ext cx="9232488" cy="315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Diperolehi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secara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bukan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pertukaran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 </a:t>
            </a:r>
          </a:p>
        </p:txBody>
      </p:sp>
      <p:sp>
        <p:nvSpPr>
          <p:cNvPr id="42" name="Equals 41">
            <a:extLst>
              <a:ext uri="{FF2B5EF4-FFF2-40B4-BE49-F238E27FC236}">
                <a16:creationId xmlns:a16="http://schemas.microsoft.com/office/drawing/2014/main" id="{8514C34E-09F6-4D9B-8BF2-1564CB6093EA}"/>
              </a:ext>
            </a:extLst>
          </p:cNvPr>
          <p:cNvSpPr/>
          <p:nvPr/>
        </p:nvSpPr>
        <p:spPr>
          <a:xfrm>
            <a:off x="3415496" y="3609400"/>
            <a:ext cx="373945" cy="21576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F65BF4-B298-40E0-8720-287C85CAC6D2}"/>
              </a:ext>
            </a:extLst>
          </p:cNvPr>
          <p:cNvSpPr/>
          <p:nvPr/>
        </p:nvSpPr>
        <p:spPr>
          <a:xfrm>
            <a:off x="4015242" y="3417031"/>
            <a:ext cx="2143776" cy="7358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/>
              <a:t>Nilai </a:t>
            </a:r>
            <a:r>
              <a:rPr lang="en-MY" sz="1400" b="1" dirty="0" err="1"/>
              <a:t>Saksama</a:t>
            </a:r>
            <a:r>
              <a:rPr lang="en-MY" sz="1400" b="1" dirty="0"/>
              <a:t> </a:t>
            </a:r>
            <a:r>
              <a:rPr lang="en-MY" sz="1400" b="1" dirty="0" err="1"/>
              <a:t>semasa</a:t>
            </a:r>
            <a:r>
              <a:rPr lang="en-MY" sz="1400" b="1" dirty="0"/>
              <a:t> </a:t>
            </a:r>
            <a:r>
              <a:rPr lang="en-MY" sz="1400" b="1" dirty="0" err="1"/>
              <a:t>perolehan</a:t>
            </a:r>
            <a:r>
              <a:rPr lang="en-MY" sz="1400" b="1" dirty="0"/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7137E9-84F5-483E-8FF7-27937D61112B}"/>
              </a:ext>
            </a:extLst>
          </p:cNvPr>
          <p:cNvSpPr/>
          <p:nvPr/>
        </p:nvSpPr>
        <p:spPr>
          <a:xfrm>
            <a:off x="1085248" y="3417031"/>
            <a:ext cx="2143776" cy="7358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/>
              <a:t>Kos</a:t>
            </a:r>
          </a:p>
        </p:txBody>
      </p:sp>
      <p:sp>
        <p:nvSpPr>
          <p:cNvPr id="46" name="Freeform 100">
            <a:extLst>
              <a:ext uri="{FF2B5EF4-FFF2-40B4-BE49-F238E27FC236}">
                <a16:creationId xmlns:a16="http://schemas.microsoft.com/office/drawing/2014/main" id="{2713082E-546A-432D-8B06-540203C98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1" y="1124710"/>
            <a:ext cx="501019" cy="499652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1</a:t>
            </a:r>
          </a:p>
        </p:txBody>
      </p:sp>
      <p:sp>
        <p:nvSpPr>
          <p:cNvPr id="52" name="Freeform 100">
            <a:extLst>
              <a:ext uri="{FF2B5EF4-FFF2-40B4-BE49-F238E27FC236}">
                <a16:creationId xmlns:a16="http://schemas.microsoft.com/office/drawing/2014/main" id="{1962EC3E-EC92-42DD-ADEC-FB94DB7C4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95" y="3247088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C96E530-8194-48F9-B64B-699912E9443C}"/>
              </a:ext>
            </a:extLst>
          </p:cNvPr>
          <p:cNvSpPr/>
          <p:nvPr/>
        </p:nvSpPr>
        <p:spPr>
          <a:xfrm>
            <a:off x="4015242" y="1464837"/>
            <a:ext cx="2143776" cy="7358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Harga </a:t>
            </a:r>
            <a:r>
              <a:rPr lang="en-MY" sz="1400" dirty="0" err="1"/>
              <a:t>jualan</a:t>
            </a:r>
            <a:endParaRPr lang="en-MY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8FE6531-0507-43B9-8B9D-39688056CB12}"/>
              </a:ext>
            </a:extLst>
          </p:cNvPr>
          <p:cNvSpPr/>
          <p:nvPr/>
        </p:nvSpPr>
        <p:spPr>
          <a:xfrm>
            <a:off x="6591122" y="1464837"/>
            <a:ext cx="2143776" cy="7358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Kos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Menyiapkan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175730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PENGUKURAN INVENTORI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3" y="3839746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Freeform 24"/>
          <p:cNvSpPr>
            <a:spLocks noChangeArrowheads="1"/>
          </p:cNvSpPr>
          <p:nvPr/>
        </p:nvSpPr>
        <p:spPr bwMode="auto">
          <a:xfrm>
            <a:off x="515879" y="922338"/>
            <a:ext cx="249296" cy="218082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7574" y="2136023"/>
            <a:ext cx="9232488" cy="315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Diukur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Mengikut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lebih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rendah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antara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u="sng" dirty="0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u="sng" dirty="0">
                <a:solidFill>
                  <a:schemeClr val="tx1"/>
                </a:solidFill>
                <a:latin typeface="Open Sans Light" panose="020B0306030504020204"/>
              </a:rPr>
              <a:t>kos </a:t>
            </a:r>
            <a:r>
              <a:rPr lang="en-US" sz="1200" b="1" u="sng" dirty="0" err="1">
                <a:solidFill>
                  <a:schemeClr val="tx1"/>
                </a:solidFill>
                <a:latin typeface="Open Sans Light" panose="020B0306030504020204"/>
              </a:rPr>
              <a:t>penggantian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sekiranya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;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27F81F-1204-426B-8F38-22A37F6BD4B1}"/>
              </a:ext>
            </a:extLst>
          </p:cNvPr>
          <p:cNvSpPr/>
          <p:nvPr/>
        </p:nvSpPr>
        <p:spPr>
          <a:xfrm>
            <a:off x="838200" y="852402"/>
            <a:ext cx="7164540" cy="31566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dirty="0" err="1"/>
              <a:t>Diagihkan</a:t>
            </a:r>
            <a:r>
              <a:rPr lang="en-MY" sz="1400" dirty="0"/>
              <a:t> </a:t>
            </a:r>
            <a:r>
              <a:rPr lang="en-MY" sz="1400" dirty="0" err="1"/>
              <a:t>tanpa</a:t>
            </a:r>
            <a:r>
              <a:rPr lang="en-MY" sz="1400" dirty="0"/>
              <a:t> </a:t>
            </a:r>
            <a:r>
              <a:rPr lang="en-MY" sz="1400" dirty="0" err="1"/>
              <a:t>caj</a:t>
            </a:r>
            <a:r>
              <a:rPr lang="en-MY" sz="1400" dirty="0"/>
              <a:t> </a:t>
            </a:r>
            <a:r>
              <a:rPr lang="en-MY" sz="1400" dirty="0" err="1"/>
              <a:t>atau</a:t>
            </a:r>
            <a:r>
              <a:rPr lang="en-MY" sz="1400" dirty="0"/>
              <a:t> </a:t>
            </a:r>
            <a:r>
              <a:rPr lang="en-MY" sz="1400" dirty="0" err="1"/>
              <a:t>caj</a:t>
            </a:r>
            <a:r>
              <a:rPr lang="en-MY" sz="1400" dirty="0"/>
              <a:t> minimum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F7D1C-BD99-433C-B160-615418C17748}"/>
              </a:ext>
            </a:extLst>
          </p:cNvPr>
          <p:cNvSpPr/>
          <p:nvPr/>
        </p:nvSpPr>
        <p:spPr>
          <a:xfrm>
            <a:off x="838199" y="1585492"/>
            <a:ext cx="7164541" cy="31566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dirty="0" err="1"/>
              <a:t>Digunakan</a:t>
            </a:r>
            <a:r>
              <a:rPr lang="en-MY" sz="1400" dirty="0"/>
              <a:t>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pengeluaran</a:t>
            </a:r>
            <a:r>
              <a:rPr lang="en-MY" sz="1400" dirty="0"/>
              <a:t> di mana </a:t>
            </a:r>
            <a:r>
              <a:rPr lang="en-MY" sz="1400" dirty="0" err="1"/>
              <a:t>keluaran</a:t>
            </a:r>
            <a:r>
              <a:rPr lang="en-MY" sz="1400" dirty="0"/>
              <a:t> </a:t>
            </a:r>
            <a:r>
              <a:rPr lang="en-MY" sz="1400" dirty="0" err="1"/>
              <a:t>diagihkan</a:t>
            </a:r>
            <a:r>
              <a:rPr lang="en-MY" sz="1400" dirty="0"/>
              <a:t> </a:t>
            </a:r>
            <a:r>
              <a:rPr lang="en-MY" sz="1400" dirty="0" err="1"/>
              <a:t>tanpa</a:t>
            </a:r>
            <a:r>
              <a:rPr lang="en-MY" sz="1400" dirty="0"/>
              <a:t> </a:t>
            </a:r>
            <a:r>
              <a:rPr lang="en-MY" sz="1400" dirty="0" err="1"/>
              <a:t>caj</a:t>
            </a:r>
            <a:r>
              <a:rPr lang="en-MY" sz="1400" dirty="0"/>
              <a:t> </a:t>
            </a:r>
            <a:r>
              <a:rPr lang="en-MY" sz="1400" dirty="0" err="1"/>
              <a:t>atau</a:t>
            </a:r>
            <a:r>
              <a:rPr lang="en-MY" sz="1400" dirty="0"/>
              <a:t> </a:t>
            </a:r>
            <a:r>
              <a:rPr lang="en-MY" sz="1400" dirty="0" err="1"/>
              <a:t>caj</a:t>
            </a:r>
            <a:r>
              <a:rPr lang="en-MY" sz="1400" dirty="0"/>
              <a:t> nominal</a:t>
            </a: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76D619F8-CB00-4ADE-B4BC-3A2197889395}"/>
              </a:ext>
            </a:extLst>
          </p:cNvPr>
          <p:cNvSpPr>
            <a:spLocks noEditPoints="1"/>
          </p:cNvSpPr>
          <p:nvPr/>
        </p:nvSpPr>
        <p:spPr bwMode="auto">
          <a:xfrm>
            <a:off x="3549445" y="1250534"/>
            <a:ext cx="285136" cy="304682"/>
          </a:xfrm>
          <a:custGeom>
            <a:avLst/>
            <a:gdLst>
              <a:gd name="T0" fmla="*/ 91 w 91"/>
              <a:gd name="T1" fmla="*/ 40 h 94"/>
              <a:gd name="T2" fmla="*/ 86 w 91"/>
              <a:gd name="T3" fmla="*/ 61 h 94"/>
              <a:gd name="T4" fmla="*/ 67 w 91"/>
              <a:gd name="T5" fmla="*/ 72 h 94"/>
              <a:gd name="T6" fmla="*/ 59 w 91"/>
              <a:gd name="T7" fmla="*/ 69 h 94"/>
              <a:gd name="T8" fmla="*/ 56 w 91"/>
              <a:gd name="T9" fmla="*/ 65 h 94"/>
              <a:gd name="T10" fmla="*/ 42 w 91"/>
              <a:gd name="T11" fmla="*/ 72 h 94"/>
              <a:gd name="T12" fmla="*/ 28 w 91"/>
              <a:gd name="T13" fmla="*/ 65 h 94"/>
              <a:gd name="T14" fmla="*/ 24 w 91"/>
              <a:gd name="T15" fmla="*/ 49 h 94"/>
              <a:gd name="T16" fmla="*/ 29 w 91"/>
              <a:gd name="T17" fmla="*/ 32 h 94"/>
              <a:gd name="T18" fmla="*/ 45 w 91"/>
              <a:gd name="T19" fmla="*/ 24 h 94"/>
              <a:gd name="T20" fmla="*/ 56 w 91"/>
              <a:gd name="T21" fmla="*/ 29 h 94"/>
              <a:gd name="T22" fmla="*/ 57 w 91"/>
              <a:gd name="T23" fmla="*/ 26 h 94"/>
              <a:gd name="T24" fmla="*/ 66 w 91"/>
              <a:gd name="T25" fmla="*/ 26 h 94"/>
              <a:gd name="T26" fmla="*/ 64 w 91"/>
              <a:gd name="T27" fmla="*/ 55 h 94"/>
              <a:gd name="T28" fmla="*/ 65 w 91"/>
              <a:gd name="T29" fmla="*/ 60 h 94"/>
              <a:gd name="T30" fmla="*/ 68 w 91"/>
              <a:gd name="T31" fmla="*/ 61 h 94"/>
              <a:gd name="T32" fmla="*/ 80 w 91"/>
              <a:gd name="T33" fmla="*/ 40 h 94"/>
              <a:gd name="T34" fmla="*/ 72 w 91"/>
              <a:gd name="T35" fmla="*/ 20 h 94"/>
              <a:gd name="T36" fmla="*/ 48 w 91"/>
              <a:gd name="T37" fmla="*/ 11 h 94"/>
              <a:gd name="T38" fmla="*/ 23 w 91"/>
              <a:gd name="T39" fmla="*/ 20 h 94"/>
              <a:gd name="T40" fmla="*/ 11 w 91"/>
              <a:gd name="T41" fmla="*/ 48 h 94"/>
              <a:gd name="T42" fmla="*/ 21 w 91"/>
              <a:gd name="T43" fmla="*/ 74 h 94"/>
              <a:gd name="T44" fmla="*/ 45 w 91"/>
              <a:gd name="T45" fmla="*/ 83 h 94"/>
              <a:gd name="T46" fmla="*/ 73 w 91"/>
              <a:gd name="T47" fmla="*/ 78 h 94"/>
              <a:gd name="T48" fmla="*/ 74 w 91"/>
              <a:gd name="T49" fmla="*/ 77 h 94"/>
              <a:gd name="T50" fmla="*/ 74 w 91"/>
              <a:gd name="T51" fmla="*/ 88 h 94"/>
              <a:gd name="T52" fmla="*/ 74 w 91"/>
              <a:gd name="T53" fmla="*/ 88 h 94"/>
              <a:gd name="T54" fmla="*/ 45 w 91"/>
              <a:gd name="T55" fmla="*/ 94 h 94"/>
              <a:gd name="T56" fmla="*/ 14 w 91"/>
              <a:gd name="T57" fmla="*/ 83 h 94"/>
              <a:gd name="T58" fmla="*/ 0 w 91"/>
              <a:gd name="T59" fmla="*/ 47 h 94"/>
              <a:gd name="T60" fmla="*/ 13 w 91"/>
              <a:gd name="T61" fmla="*/ 13 h 94"/>
              <a:gd name="T62" fmla="*/ 28 w 91"/>
              <a:gd name="T63" fmla="*/ 4 h 94"/>
              <a:gd name="T64" fmla="*/ 48 w 91"/>
              <a:gd name="T65" fmla="*/ 0 h 94"/>
              <a:gd name="T66" fmla="*/ 80 w 91"/>
              <a:gd name="T67" fmla="*/ 12 h 94"/>
              <a:gd name="T68" fmla="*/ 88 w 91"/>
              <a:gd name="T69" fmla="*/ 24 h 94"/>
              <a:gd name="T70" fmla="*/ 91 w 91"/>
              <a:gd name="T71" fmla="*/ 40 h 94"/>
              <a:gd name="T72" fmla="*/ 52 w 91"/>
              <a:gd name="T73" fmla="*/ 56 h 94"/>
              <a:gd name="T74" fmla="*/ 54 w 91"/>
              <a:gd name="T75" fmla="*/ 46 h 94"/>
              <a:gd name="T76" fmla="*/ 52 w 91"/>
              <a:gd name="T77" fmla="*/ 38 h 94"/>
              <a:gd name="T78" fmla="*/ 45 w 91"/>
              <a:gd name="T79" fmla="*/ 35 h 94"/>
              <a:gd name="T80" fmla="*/ 38 w 91"/>
              <a:gd name="T81" fmla="*/ 39 h 94"/>
              <a:gd name="T82" fmla="*/ 36 w 91"/>
              <a:gd name="T83" fmla="*/ 49 h 94"/>
              <a:gd name="T84" fmla="*/ 44 w 91"/>
              <a:gd name="T85" fmla="*/ 61 h 94"/>
              <a:gd name="T86" fmla="*/ 52 w 91"/>
              <a:gd name="T87" fmla="*/ 5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1" h="94">
                <a:moveTo>
                  <a:pt x="91" y="40"/>
                </a:moveTo>
                <a:cubicBezTo>
                  <a:pt x="91" y="48"/>
                  <a:pt x="89" y="56"/>
                  <a:pt x="86" y="61"/>
                </a:cubicBezTo>
                <a:cubicBezTo>
                  <a:pt x="81" y="68"/>
                  <a:pt x="75" y="72"/>
                  <a:pt x="67" y="72"/>
                </a:cubicBezTo>
                <a:cubicBezTo>
                  <a:pt x="64" y="72"/>
                  <a:pt x="61" y="71"/>
                  <a:pt x="59" y="69"/>
                </a:cubicBezTo>
                <a:cubicBezTo>
                  <a:pt x="58" y="68"/>
                  <a:pt x="56" y="67"/>
                  <a:pt x="56" y="65"/>
                </a:cubicBezTo>
                <a:cubicBezTo>
                  <a:pt x="53" y="69"/>
                  <a:pt x="48" y="72"/>
                  <a:pt x="42" y="72"/>
                </a:cubicBezTo>
                <a:cubicBezTo>
                  <a:pt x="37" y="72"/>
                  <a:pt x="32" y="69"/>
                  <a:pt x="28" y="65"/>
                </a:cubicBezTo>
                <a:cubicBezTo>
                  <a:pt x="25" y="61"/>
                  <a:pt x="24" y="55"/>
                  <a:pt x="24" y="49"/>
                </a:cubicBezTo>
                <a:cubicBezTo>
                  <a:pt x="24" y="42"/>
                  <a:pt x="25" y="36"/>
                  <a:pt x="29" y="32"/>
                </a:cubicBezTo>
                <a:cubicBezTo>
                  <a:pt x="33" y="27"/>
                  <a:pt x="39" y="24"/>
                  <a:pt x="45" y="24"/>
                </a:cubicBezTo>
                <a:cubicBezTo>
                  <a:pt x="50" y="24"/>
                  <a:pt x="53" y="26"/>
                  <a:pt x="56" y="29"/>
                </a:cubicBezTo>
                <a:cubicBezTo>
                  <a:pt x="57" y="26"/>
                  <a:pt x="57" y="26"/>
                  <a:pt x="57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8"/>
                  <a:pt x="65" y="60"/>
                  <a:pt x="65" y="60"/>
                </a:cubicBezTo>
                <a:cubicBezTo>
                  <a:pt x="66" y="61"/>
                  <a:pt x="67" y="61"/>
                  <a:pt x="68" y="61"/>
                </a:cubicBezTo>
                <a:cubicBezTo>
                  <a:pt x="77" y="61"/>
                  <a:pt x="80" y="47"/>
                  <a:pt x="80" y="40"/>
                </a:cubicBezTo>
                <a:cubicBezTo>
                  <a:pt x="80" y="32"/>
                  <a:pt x="77" y="25"/>
                  <a:pt x="72" y="20"/>
                </a:cubicBezTo>
                <a:cubicBezTo>
                  <a:pt x="66" y="14"/>
                  <a:pt x="58" y="11"/>
                  <a:pt x="48" y="11"/>
                </a:cubicBezTo>
                <a:cubicBezTo>
                  <a:pt x="38" y="11"/>
                  <a:pt x="30" y="14"/>
                  <a:pt x="23" y="20"/>
                </a:cubicBezTo>
                <a:cubicBezTo>
                  <a:pt x="16" y="27"/>
                  <a:pt x="11" y="36"/>
                  <a:pt x="11" y="48"/>
                </a:cubicBezTo>
                <a:cubicBezTo>
                  <a:pt x="11" y="58"/>
                  <a:pt x="15" y="67"/>
                  <a:pt x="21" y="74"/>
                </a:cubicBezTo>
                <a:cubicBezTo>
                  <a:pt x="27" y="80"/>
                  <a:pt x="35" y="83"/>
                  <a:pt x="45" y="83"/>
                </a:cubicBezTo>
                <a:cubicBezTo>
                  <a:pt x="56" y="83"/>
                  <a:pt x="64" y="81"/>
                  <a:pt x="73" y="78"/>
                </a:cubicBezTo>
                <a:cubicBezTo>
                  <a:pt x="74" y="77"/>
                  <a:pt x="74" y="77"/>
                  <a:pt x="74" y="77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66" y="92"/>
                  <a:pt x="56" y="94"/>
                  <a:pt x="45" y="94"/>
                </a:cubicBezTo>
                <a:cubicBezTo>
                  <a:pt x="32" y="94"/>
                  <a:pt x="22" y="90"/>
                  <a:pt x="14" y="83"/>
                </a:cubicBezTo>
                <a:cubicBezTo>
                  <a:pt x="4" y="74"/>
                  <a:pt x="0" y="62"/>
                  <a:pt x="0" y="47"/>
                </a:cubicBezTo>
                <a:cubicBezTo>
                  <a:pt x="0" y="34"/>
                  <a:pt x="4" y="22"/>
                  <a:pt x="13" y="13"/>
                </a:cubicBezTo>
                <a:cubicBezTo>
                  <a:pt x="17" y="9"/>
                  <a:pt x="22" y="6"/>
                  <a:pt x="28" y="4"/>
                </a:cubicBezTo>
                <a:cubicBezTo>
                  <a:pt x="34" y="1"/>
                  <a:pt x="41" y="0"/>
                  <a:pt x="48" y="0"/>
                </a:cubicBezTo>
                <a:cubicBezTo>
                  <a:pt x="61" y="0"/>
                  <a:pt x="72" y="5"/>
                  <a:pt x="80" y="12"/>
                </a:cubicBezTo>
                <a:cubicBezTo>
                  <a:pt x="84" y="16"/>
                  <a:pt x="87" y="20"/>
                  <a:pt x="88" y="24"/>
                </a:cubicBezTo>
                <a:cubicBezTo>
                  <a:pt x="90" y="29"/>
                  <a:pt x="91" y="34"/>
                  <a:pt x="91" y="40"/>
                </a:cubicBezTo>
                <a:close/>
                <a:moveTo>
                  <a:pt x="52" y="56"/>
                </a:moveTo>
                <a:cubicBezTo>
                  <a:pt x="54" y="53"/>
                  <a:pt x="54" y="49"/>
                  <a:pt x="54" y="46"/>
                </a:cubicBezTo>
                <a:cubicBezTo>
                  <a:pt x="54" y="43"/>
                  <a:pt x="53" y="40"/>
                  <a:pt x="52" y="38"/>
                </a:cubicBezTo>
                <a:cubicBezTo>
                  <a:pt x="51" y="36"/>
                  <a:pt x="48" y="35"/>
                  <a:pt x="45" y="35"/>
                </a:cubicBezTo>
                <a:cubicBezTo>
                  <a:pt x="42" y="35"/>
                  <a:pt x="39" y="36"/>
                  <a:pt x="38" y="39"/>
                </a:cubicBezTo>
                <a:cubicBezTo>
                  <a:pt x="36" y="42"/>
                  <a:pt x="36" y="45"/>
                  <a:pt x="36" y="49"/>
                </a:cubicBezTo>
                <a:cubicBezTo>
                  <a:pt x="36" y="52"/>
                  <a:pt x="37" y="61"/>
                  <a:pt x="44" y="61"/>
                </a:cubicBezTo>
                <a:cubicBezTo>
                  <a:pt x="47" y="61"/>
                  <a:pt x="50" y="59"/>
                  <a:pt x="52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24">
            <a:extLst>
              <a:ext uri="{FF2B5EF4-FFF2-40B4-BE49-F238E27FC236}">
                <a16:creationId xmlns:a16="http://schemas.microsoft.com/office/drawing/2014/main" id="{C95A7092-966D-4569-8FD3-976EDDC0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51" y="1610475"/>
            <a:ext cx="249296" cy="218082"/>
          </a:xfrm>
          <a:custGeom>
            <a:avLst/>
            <a:gdLst>
              <a:gd name="T0" fmla="*/ 153601 w 634"/>
              <a:gd name="T1" fmla="*/ 105984 h 634"/>
              <a:gd name="T2" fmla="*/ 153601 w 634"/>
              <a:gd name="T3" fmla="*/ 105984 h 634"/>
              <a:gd name="T4" fmla="*/ 121871 w 634"/>
              <a:gd name="T5" fmla="*/ 105984 h 634"/>
              <a:gd name="T6" fmla="*/ 121871 w 634"/>
              <a:gd name="T7" fmla="*/ 68854 h 634"/>
              <a:gd name="T8" fmla="*/ 111414 w 634"/>
              <a:gd name="T9" fmla="*/ 63446 h 634"/>
              <a:gd name="T10" fmla="*/ 106006 w 634"/>
              <a:gd name="T11" fmla="*/ 68854 h 634"/>
              <a:gd name="T12" fmla="*/ 106006 w 634"/>
              <a:gd name="T13" fmla="*/ 105984 h 634"/>
              <a:gd name="T14" fmla="*/ 68868 w 634"/>
              <a:gd name="T15" fmla="*/ 105984 h 634"/>
              <a:gd name="T16" fmla="*/ 63459 w 634"/>
              <a:gd name="T17" fmla="*/ 111392 h 634"/>
              <a:gd name="T18" fmla="*/ 68868 w 634"/>
              <a:gd name="T19" fmla="*/ 121846 h 634"/>
              <a:gd name="T20" fmla="*/ 106006 w 634"/>
              <a:gd name="T21" fmla="*/ 121846 h 634"/>
              <a:gd name="T22" fmla="*/ 106006 w 634"/>
              <a:gd name="T23" fmla="*/ 153929 h 634"/>
              <a:gd name="T24" fmla="*/ 111414 w 634"/>
              <a:gd name="T25" fmla="*/ 164384 h 634"/>
              <a:gd name="T26" fmla="*/ 121871 w 634"/>
              <a:gd name="T27" fmla="*/ 153929 h 634"/>
              <a:gd name="T28" fmla="*/ 121871 w 634"/>
              <a:gd name="T29" fmla="*/ 121846 h 634"/>
              <a:gd name="T30" fmla="*/ 153601 w 634"/>
              <a:gd name="T31" fmla="*/ 121846 h 634"/>
              <a:gd name="T32" fmla="*/ 164417 w 634"/>
              <a:gd name="T33" fmla="*/ 111392 h 634"/>
              <a:gd name="T34" fmla="*/ 153601 w 634"/>
              <a:gd name="T35" fmla="*/ 105984 h 634"/>
              <a:gd name="T36" fmla="*/ 111414 w 634"/>
              <a:gd name="T37" fmla="*/ 0 h 634"/>
              <a:gd name="T38" fmla="*/ 111414 w 634"/>
              <a:gd name="T39" fmla="*/ 0 h 634"/>
              <a:gd name="T40" fmla="*/ 0 w 634"/>
              <a:gd name="T41" fmla="*/ 111392 h 634"/>
              <a:gd name="T42" fmla="*/ 111414 w 634"/>
              <a:gd name="T43" fmla="*/ 228191 h 634"/>
              <a:gd name="T44" fmla="*/ 228237 w 634"/>
              <a:gd name="T45" fmla="*/ 111392 h 634"/>
              <a:gd name="T46" fmla="*/ 111414 w 634"/>
              <a:gd name="T47" fmla="*/ 0 h 634"/>
              <a:gd name="T48" fmla="*/ 111414 w 634"/>
              <a:gd name="T49" fmla="*/ 212329 h 634"/>
              <a:gd name="T50" fmla="*/ 111414 w 634"/>
              <a:gd name="T51" fmla="*/ 212329 h 634"/>
              <a:gd name="T52" fmla="*/ 15865 w 634"/>
              <a:gd name="T53" fmla="*/ 111392 h 634"/>
              <a:gd name="T54" fmla="*/ 111414 w 634"/>
              <a:gd name="T55" fmla="*/ 15862 h 634"/>
              <a:gd name="T56" fmla="*/ 212012 w 634"/>
              <a:gd name="T57" fmla="*/ 111392 h 634"/>
              <a:gd name="T58" fmla="*/ 111414 w 634"/>
              <a:gd name="T59" fmla="*/ 21232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Freeform 100">
            <a:extLst>
              <a:ext uri="{FF2B5EF4-FFF2-40B4-BE49-F238E27FC236}">
                <a16:creationId xmlns:a16="http://schemas.microsoft.com/office/drawing/2014/main" id="{1B993665-7E3B-4F9F-A0CD-92F3F1F8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39" y="1140420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378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PENGUKURAN BERIKUTNYA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3" y="3839746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hevron 24"/>
          <p:cNvSpPr/>
          <p:nvPr/>
        </p:nvSpPr>
        <p:spPr>
          <a:xfrm>
            <a:off x="838200" y="967228"/>
            <a:ext cx="2505456" cy="98532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Pengiktirafan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Belanja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B2F45-63C5-4FAD-A39F-21E5AED4FCCE}"/>
              </a:ext>
            </a:extLst>
          </p:cNvPr>
          <p:cNvSpPr/>
          <p:nvPr/>
        </p:nvSpPr>
        <p:spPr>
          <a:xfrm>
            <a:off x="3903406" y="967228"/>
            <a:ext cx="7030065" cy="5879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DT </a:t>
            </a:r>
            <a:r>
              <a:rPr lang="en-MY" dirty="0" err="1"/>
              <a:t>Inventori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Digunakan</a:t>
            </a:r>
            <a:r>
              <a:rPr lang="en-MY" dirty="0"/>
              <a:t> (B062XXX)</a:t>
            </a:r>
          </a:p>
          <a:p>
            <a:pPr algn="ctr"/>
            <a:r>
              <a:rPr lang="en-MY" dirty="0"/>
              <a:t>KT </a:t>
            </a:r>
            <a:r>
              <a:rPr lang="en-MY" dirty="0" err="1"/>
              <a:t>Inventori</a:t>
            </a:r>
            <a:r>
              <a:rPr lang="en-MY" dirty="0"/>
              <a:t> (A062XXXX)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C839F2-586D-4613-A9A8-92AA2651EB00}"/>
              </a:ext>
            </a:extLst>
          </p:cNvPr>
          <p:cNvSpPr/>
          <p:nvPr/>
        </p:nvSpPr>
        <p:spPr>
          <a:xfrm>
            <a:off x="3903406" y="1658555"/>
            <a:ext cx="7030065" cy="5879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DT </a:t>
            </a:r>
            <a:r>
              <a:rPr lang="en-MY" dirty="0" err="1"/>
              <a:t>Inventori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DiJual</a:t>
            </a:r>
            <a:r>
              <a:rPr lang="en-MY" dirty="0"/>
              <a:t> (B072XXX)</a:t>
            </a:r>
          </a:p>
          <a:p>
            <a:pPr algn="ctr"/>
            <a:r>
              <a:rPr lang="en-MY" dirty="0"/>
              <a:t>KT </a:t>
            </a:r>
            <a:r>
              <a:rPr lang="en-MY" dirty="0" err="1"/>
              <a:t>Inventori</a:t>
            </a:r>
            <a:r>
              <a:rPr lang="en-MY" dirty="0"/>
              <a:t> (A072XXX)</a:t>
            </a:r>
          </a:p>
        </p:txBody>
      </p:sp>
    </p:spTree>
    <p:extLst>
      <p:ext uri="{BB962C8B-B14F-4D97-AF65-F5344CB8AC3E}">
        <p14:creationId xmlns:p14="http://schemas.microsoft.com/office/powerpoint/2010/main" val="1009075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PENGUKURAN BERIKUTNYA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3" y="3839746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hevron 24"/>
          <p:cNvSpPr/>
          <p:nvPr/>
        </p:nvSpPr>
        <p:spPr>
          <a:xfrm>
            <a:off x="838200" y="967228"/>
            <a:ext cx="2505456" cy="985321"/>
          </a:xfrm>
          <a:prstGeom prst="chevron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Penjejasan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Nilai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B2F45-63C5-4FAD-A39F-21E5AED4FCCE}"/>
              </a:ext>
            </a:extLst>
          </p:cNvPr>
          <p:cNvSpPr/>
          <p:nvPr/>
        </p:nvSpPr>
        <p:spPr>
          <a:xfrm>
            <a:off x="3903406" y="967228"/>
            <a:ext cx="7030065" cy="5879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DT  </a:t>
            </a:r>
            <a:r>
              <a:rPr lang="en-MY" dirty="0" err="1"/>
              <a:t>Penjejasas</a:t>
            </a:r>
            <a:r>
              <a:rPr lang="en-MY" dirty="0"/>
              <a:t> Nilai </a:t>
            </a:r>
            <a:r>
              <a:rPr lang="en-MY" dirty="0" err="1"/>
              <a:t>Inventori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Digunakan</a:t>
            </a:r>
            <a:r>
              <a:rPr lang="en-MY" dirty="0"/>
              <a:t> (B522XXX)</a:t>
            </a:r>
          </a:p>
          <a:p>
            <a:pPr algn="ctr"/>
            <a:r>
              <a:rPr lang="en-MY" dirty="0"/>
              <a:t>KT </a:t>
            </a:r>
            <a:r>
              <a:rPr lang="en-MY" dirty="0" err="1"/>
              <a:t>Penjejasan</a:t>
            </a:r>
            <a:r>
              <a:rPr lang="en-MY" dirty="0"/>
              <a:t> Nilai </a:t>
            </a:r>
            <a:r>
              <a:rPr lang="en-MY" dirty="0" err="1"/>
              <a:t>Terkumpul</a:t>
            </a:r>
            <a:r>
              <a:rPr lang="en-MY" dirty="0"/>
              <a:t> A522XXX)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C839F2-586D-4613-A9A8-92AA2651EB00}"/>
              </a:ext>
            </a:extLst>
          </p:cNvPr>
          <p:cNvSpPr/>
          <p:nvPr/>
        </p:nvSpPr>
        <p:spPr>
          <a:xfrm>
            <a:off x="3903406" y="1658555"/>
            <a:ext cx="7030065" cy="5879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DT </a:t>
            </a:r>
            <a:r>
              <a:rPr lang="en-MY" dirty="0" err="1"/>
              <a:t>Penjejasan</a:t>
            </a:r>
            <a:r>
              <a:rPr lang="en-MY" dirty="0"/>
              <a:t> </a:t>
            </a:r>
            <a:r>
              <a:rPr lang="en-MY" dirty="0" err="1"/>
              <a:t>Inventori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DiJual</a:t>
            </a:r>
            <a:r>
              <a:rPr lang="en-MY" dirty="0"/>
              <a:t> (B532XXX)</a:t>
            </a:r>
          </a:p>
          <a:p>
            <a:pPr algn="ctr"/>
            <a:r>
              <a:rPr lang="en-MY" dirty="0"/>
              <a:t>KT </a:t>
            </a:r>
            <a:r>
              <a:rPr lang="en-MY" dirty="0" err="1"/>
              <a:t>Penjejasan</a:t>
            </a:r>
            <a:r>
              <a:rPr lang="en-MY" dirty="0"/>
              <a:t> Nilai </a:t>
            </a:r>
            <a:r>
              <a:rPr lang="en-MY" dirty="0" err="1"/>
              <a:t>Terkumpul</a:t>
            </a:r>
            <a:r>
              <a:rPr lang="en-MY" dirty="0"/>
              <a:t> (A532XXX)</a:t>
            </a:r>
          </a:p>
        </p:txBody>
      </p:sp>
    </p:spTree>
    <p:extLst>
      <p:ext uri="{BB962C8B-B14F-4D97-AF65-F5344CB8AC3E}">
        <p14:creationId xmlns:p14="http://schemas.microsoft.com/office/powerpoint/2010/main" val="105345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PENGUKURAN BERIKUTNYA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3" y="3839746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hevron 24"/>
          <p:cNvSpPr/>
          <p:nvPr/>
        </p:nvSpPr>
        <p:spPr>
          <a:xfrm>
            <a:off x="838200" y="967228"/>
            <a:ext cx="2505456" cy="985321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Penilaian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Semula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B2F45-63C5-4FAD-A39F-21E5AED4FCCE}"/>
              </a:ext>
            </a:extLst>
          </p:cNvPr>
          <p:cNvSpPr/>
          <p:nvPr/>
        </p:nvSpPr>
        <p:spPr>
          <a:xfrm>
            <a:off x="4267200" y="896353"/>
            <a:ext cx="5958348" cy="10561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DT </a:t>
            </a:r>
            <a:r>
              <a:rPr lang="en-MY" dirty="0" err="1"/>
              <a:t>Kerugian</a:t>
            </a:r>
            <a:r>
              <a:rPr lang="en-MY" dirty="0"/>
              <a:t> Atas </a:t>
            </a:r>
            <a:r>
              <a:rPr lang="en-MY" dirty="0" err="1"/>
              <a:t>Penilaian</a:t>
            </a:r>
            <a:r>
              <a:rPr lang="en-MY" dirty="0"/>
              <a:t> </a:t>
            </a:r>
            <a:r>
              <a:rPr lang="en-MY" dirty="0" err="1"/>
              <a:t>Semula</a:t>
            </a:r>
            <a:r>
              <a:rPr lang="en-MY" dirty="0"/>
              <a:t> </a:t>
            </a:r>
            <a:r>
              <a:rPr lang="en-MY" dirty="0" err="1"/>
              <a:t>Inventori</a:t>
            </a:r>
            <a:r>
              <a:rPr lang="en-MY" dirty="0"/>
              <a:t> (B0557000)</a:t>
            </a:r>
          </a:p>
          <a:p>
            <a:pPr algn="ctr"/>
            <a:r>
              <a:rPr lang="en-MY" dirty="0"/>
              <a:t>KT </a:t>
            </a:r>
            <a:r>
              <a:rPr lang="en-MY" dirty="0" err="1"/>
              <a:t>Inventori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12925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PENGUKURAN BERIKUTNYA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 descr="C:\Users\ZAMRI\AppData\Local\Microsoft\Windows\INetCache\Content.MSO\FC85E40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3" y="3839746"/>
            <a:ext cx="2505456" cy="179222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hevron 24"/>
          <p:cNvSpPr/>
          <p:nvPr/>
        </p:nvSpPr>
        <p:spPr>
          <a:xfrm>
            <a:off x="838200" y="967228"/>
            <a:ext cx="2505456" cy="985321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Hapuskira</a:t>
            </a:r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B2F45-63C5-4FAD-A39F-21E5AED4FCCE}"/>
              </a:ext>
            </a:extLst>
          </p:cNvPr>
          <p:cNvSpPr/>
          <p:nvPr/>
        </p:nvSpPr>
        <p:spPr>
          <a:xfrm>
            <a:off x="3824748" y="967228"/>
            <a:ext cx="5958348" cy="10561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DT </a:t>
            </a:r>
            <a:r>
              <a:rPr lang="en-MY" dirty="0" err="1"/>
              <a:t>Hapuskira</a:t>
            </a:r>
            <a:r>
              <a:rPr lang="en-MY" dirty="0"/>
              <a:t> </a:t>
            </a:r>
            <a:r>
              <a:rPr lang="en-MY" dirty="0" err="1"/>
              <a:t>Kehilangan</a:t>
            </a:r>
            <a:r>
              <a:rPr lang="en-MY" dirty="0"/>
              <a:t> </a:t>
            </a:r>
            <a:r>
              <a:rPr lang="en-MY" dirty="0" err="1"/>
              <a:t>Inventori</a:t>
            </a:r>
            <a:r>
              <a:rPr lang="en-MY" dirty="0"/>
              <a:t> (B0551204)</a:t>
            </a:r>
          </a:p>
          <a:p>
            <a:pPr algn="ctr"/>
            <a:r>
              <a:rPr lang="en-MY" dirty="0"/>
              <a:t>KT </a:t>
            </a:r>
            <a:r>
              <a:rPr lang="en-MY" dirty="0" err="1"/>
              <a:t>Inventori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65323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ILUSTRASI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943897"/>
            <a:ext cx="10515600" cy="953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melaraskan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baki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Inventori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Guna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Habis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selepas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pengiraan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Inventori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akhir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Baki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akhir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Inventori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direkodkan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Aset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Belanja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Operasi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dikurangkan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item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Inventori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sebelumnya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dibelanjakan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tetapi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sebenarnya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87988"/>
              </p:ext>
            </p:extLst>
          </p:nvPr>
        </p:nvGraphicFramePr>
        <p:xfrm>
          <a:off x="1008915" y="3246962"/>
          <a:ext cx="9290304" cy="113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Dt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Inventori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Dipegang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Digunakan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1,000,000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A0727401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Kos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Barang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Digunakan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       1,000,000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B0627401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70496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015317" y="2923957"/>
            <a:ext cx="9262872" cy="2864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latin typeface="Open Sans Light" panose="020B0306030504020204"/>
              </a:rPr>
              <a:t>Membuat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jurnal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pelarasan</a:t>
            </a:r>
            <a:r>
              <a:rPr lang="en-US" sz="1400" dirty="0">
                <a:latin typeface="Open Sans Light" panose="020B030603050402020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1941" y="2560884"/>
            <a:ext cx="10441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Open Sans Light" panose="020B0306030504020204"/>
              </a:rPr>
              <a:t>Untuk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merekodkan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baki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akhir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Inventori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pada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tahun</a:t>
            </a:r>
            <a:r>
              <a:rPr lang="en-US" sz="1600" dirty="0">
                <a:latin typeface="Open Sans Light" panose="020B0306030504020204"/>
              </a:rPr>
              <a:t> 20X1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1941" y="2159892"/>
            <a:ext cx="498593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Baki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Inventori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Tidak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Digunakan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Pada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Penghujung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Tahun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1222617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ILUSTRASI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943897"/>
            <a:ext cx="10515600" cy="953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melaraskan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Inventori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dikeluarkan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diagihkan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kewangan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berikutnya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59071"/>
              </p:ext>
            </p:extLst>
          </p:nvPr>
        </p:nvGraphicFramePr>
        <p:xfrm>
          <a:off x="1008915" y="3246962"/>
          <a:ext cx="9290304" cy="113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Dt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Barang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Digunakan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1,000,000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B0627401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Inventori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       1,000,000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A0727401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70496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015317" y="2923957"/>
            <a:ext cx="9262872" cy="2864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latin typeface="Open Sans Light" panose="020B0306030504020204"/>
              </a:rPr>
              <a:t>Membuat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jurnal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pelarasan</a:t>
            </a:r>
            <a:r>
              <a:rPr lang="en-US" sz="1400" dirty="0">
                <a:latin typeface="Open Sans Light" panose="020B030603050402020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1941" y="2560884"/>
            <a:ext cx="10441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Open Sans Light" panose="020B0306030504020204"/>
              </a:rPr>
              <a:t>Untuk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merekodkan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baki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akhir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Inventori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pada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tahun</a:t>
            </a:r>
            <a:r>
              <a:rPr lang="en-US" sz="1600" dirty="0">
                <a:latin typeface="Open Sans Light" panose="020B0306030504020204"/>
              </a:rPr>
              <a:t> 20X1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1941" y="2159892"/>
            <a:ext cx="498593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Pengeluaran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Inventori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Dimodalkan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1068037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ILUSTRASI 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medicin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943897"/>
            <a:ext cx="10515600" cy="953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Jabatan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mengurangkan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harga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barangannya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ekoran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daripada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permintaan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perlahan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menunjukkan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bahawa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Boleh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Realisasi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Bersih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mungkin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berada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bawah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iaitu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Kos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Inventori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diturunkan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menunjukkan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penurunan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Pengurangan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berkenaan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dikenalpasti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 Light" panose="020B0306030504020204"/>
              </a:rPr>
              <a:t>berjumlah</a:t>
            </a:r>
            <a:r>
              <a:rPr lang="en-US" sz="1600" dirty="0">
                <a:solidFill>
                  <a:schemeClr val="tx1"/>
                </a:solidFill>
                <a:latin typeface="Open Sans Light" panose="020B0306030504020204"/>
              </a:rPr>
              <a:t> RM2,000.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899250"/>
              </p:ext>
            </p:extLst>
          </p:nvPr>
        </p:nvGraphicFramePr>
        <p:xfrm>
          <a:off x="1008915" y="3246962"/>
          <a:ext cx="9290304" cy="113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Dt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Belanja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Penurunan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Nilai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2,000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B5327XXX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Penurunan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Nilai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Terkumpul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       2,000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A5327XXX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70496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015317" y="2923957"/>
            <a:ext cx="9262872" cy="2864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latin typeface="Open Sans Light" panose="020B0306030504020204"/>
              </a:rPr>
              <a:t>Membuat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jurnal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pelarasan</a:t>
            </a:r>
            <a:r>
              <a:rPr lang="en-US" sz="1400" dirty="0">
                <a:latin typeface="Open Sans Light" panose="020B030603050402020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1941" y="2560884"/>
            <a:ext cx="10441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Open Sans Light" panose="020B0306030504020204"/>
              </a:rPr>
              <a:t>Untuk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merekodkan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penurunan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nilai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inventori</a:t>
            </a:r>
            <a:endParaRPr lang="en-US" sz="1600" dirty="0">
              <a:latin typeface="Open Sans Light" panose="020B0306030504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1941" y="2159892"/>
            <a:ext cx="498593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Perurunan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Nilai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Open Sans Light" panose="020B0306030504020204"/>
              </a:rPr>
              <a:t>Inventori</a:t>
            </a:r>
            <a:r>
              <a:rPr lang="en-US" sz="1600" dirty="0">
                <a:solidFill>
                  <a:schemeClr val="bg1"/>
                </a:solidFill>
                <a:latin typeface="Open Sans Light" panose="020B0306030504020204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169877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02837" y="1419988"/>
            <a:ext cx="1550457" cy="885062"/>
          </a:xfrm>
          <a:prstGeom prst="rect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 panose="020B0306030504020204"/>
              </a:rPr>
              <a:t>Inventori</a:t>
            </a:r>
            <a:endParaRPr lang="en-US" sz="1200" b="1" dirty="0">
              <a:latin typeface="Open Sans Light" panose="020B0306030504020204"/>
            </a:endParaRPr>
          </a:p>
          <a:p>
            <a:pPr algn="ctr"/>
            <a:r>
              <a:rPr lang="en-US" sz="1200" b="1" dirty="0">
                <a:latin typeface="Open Sans Light" panose="020B0306030504020204"/>
              </a:rPr>
              <a:t>(Stok)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88787" y="1428750"/>
            <a:ext cx="7488888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Open Sans Light" panose="020B0306030504020204"/>
              </a:rPr>
              <a:t>Dikendali</a:t>
            </a:r>
            <a:r>
              <a:rPr lang="en-US" sz="1200" b="1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Open Sans Light" panose="020B0306030504020204"/>
              </a:rPr>
              <a:t>mengikut</a:t>
            </a:r>
            <a:r>
              <a:rPr lang="en-US" sz="1200" b="1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Open Sans Light" panose="020B0306030504020204"/>
              </a:rPr>
              <a:t>ketetapan</a:t>
            </a:r>
            <a:r>
              <a:rPr lang="en-US" sz="1200" b="1" dirty="0">
                <a:solidFill>
                  <a:schemeClr val="tx1"/>
                </a:solidFill>
                <a:latin typeface="Open Sans Light" panose="020B0306030504020204"/>
              </a:rPr>
              <a:t> PP AM 6.1, 6.2, 6.3, 6.4, 6.5, 6.6, 6.7, 6.8, 6.9 &amp; 6.10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88787" y="1850002"/>
            <a:ext cx="7488888" cy="638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 panose="020B0306030504020204"/>
              </a:rPr>
              <a:t>Merekod</a:t>
            </a:r>
            <a:r>
              <a:rPr lang="en-US" sz="1200" b="1" dirty="0">
                <a:latin typeface="Open Sans Light" panose="020B0306030504020204"/>
              </a:rPr>
              <a:t>  Kew PS [1 – 36]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7976" y="465138"/>
            <a:ext cx="11648050" cy="394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/>
              </a:rPr>
              <a:t>PROSES PERKAUNAN – ASAS TUNAI</a:t>
            </a:r>
          </a:p>
        </p:txBody>
      </p:sp>
    </p:spTree>
    <p:extLst>
      <p:ext uri="{BB962C8B-B14F-4D97-AF65-F5344CB8AC3E}">
        <p14:creationId xmlns:p14="http://schemas.microsoft.com/office/powerpoint/2010/main" val="289949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46120" y="221652"/>
            <a:ext cx="8301101" cy="425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Light" panose="020B0306030504020204"/>
            </a:endParaRPr>
          </a:p>
          <a:p>
            <a:pPr algn="ctr"/>
            <a:r>
              <a:rPr lang="en-US" b="1" dirty="0">
                <a:latin typeface="Open Sans Light" panose="020B0306030504020204"/>
              </a:rPr>
              <a:t>PERAKAUNAN INVENTORI (STOK) - ASAS TUNAI</a:t>
            </a:r>
          </a:p>
          <a:p>
            <a:pPr algn="ctr"/>
            <a:endParaRPr lang="en-US" b="1" dirty="0">
              <a:latin typeface="Open Sans Light" panose="020B0306030504020204"/>
            </a:endParaRPr>
          </a:p>
        </p:txBody>
      </p:sp>
      <p:sp>
        <p:nvSpPr>
          <p:cNvPr id="19" name="Hexagon 4"/>
          <p:cNvSpPr txBox="1"/>
          <p:nvPr/>
        </p:nvSpPr>
        <p:spPr>
          <a:xfrm>
            <a:off x="6052394" y="1175462"/>
            <a:ext cx="1035604" cy="1154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Open Sans Light" panose="020B0306030504020204"/>
              </a:rPr>
              <a:t>MPSAS 12</a:t>
            </a:r>
            <a:endParaRPr lang="en-US" sz="1600" b="1" kern="1200" dirty="0">
              <a:latin typeface="Open Sans Light" panose="020B030603050402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BA0A19-FBA7-4473-948A-F1A17417CE82}"/>
              </a:ext>
            </a:extLst>
          </p:cNvPr>
          <p:cNvSpPr/>
          <p:nvPr/>
        </p:nvSpPr>
        <p:spPr>
          <a:xfrm>
            <a:off x="982882" y="1731070"/>
            <a:ext cx="3048000" cy="6927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BAHAN-BAHAN MAKANAN &amp; MINUMAN</a:t>
            </a:r>
          </a:p>
          <a:p>
            <a:pPr algn="ctr"/>
            <a:r>
              <a:rPr lang="en-MY" sz="1200" dirty="0"/>
              <a:t> [OS 25000]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AF6930-04DF-420D-9398-93CA8988716C}"/>
              </a:ext>
            </a:extLst>
          </p:cNvPr>
          <p:cNvSpPr/>
          <p:nvPr/>
        </p:nvSpPr>
        <p:spPr>
          <a:xfrm>
            <a:off x="982882" y="2498733"/>
            <a:ext cx="3048000" cy="692728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BEKALAN BAHAN MENTAH &amp; BAHAN-BAHAN UNTUK PENYELENGGARAAN &amp; PEMBAIKAN</a:t>
            </a:r>
          </a:p>
          <a:p>
            <a:pPr algn="ctr"/>
            <a:r>
              <a:rPr lang="en-MY" sz="1200" dirty="0"/>
              <a:t>[OS 26000]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82F097-464F-4896-8A95-A82FE9B33330}"/>
              </a:ext>
            </a:extLst>
          </p:cNvPr>
          <p:cNvSpPr/>
          <p:nvPr/>
        </p:nvSpPr>
        <p:spPr>
          <a:xfrm>
            <a:off x="982882" y="3283064"/>
            <a:ext cx="3048000" cy="69272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BEKALAN &amp; BAHAN-BAHAN LAIN</a:t>
            </a:r>
          </a:p>
          <a:p>
            <a:pPr algn="ctr"/>
            <a:r>
              <a:rPr lang="en-MY" sz="1200" dirty="0"/>
              <a:t> [OS 27000]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5F5C69F-7E6A-41E3-B872-42199A914E3A}"/>
              </a:ext>
            </a:extLst>
          </p:cNvPr>
          <p:cNvSpPr/>
          <p:nvPr/>
        </p:nvSpPr>
        <p:spPr>
          <a:xfrm rot="5400000">
            <a:off x="2756872" y="2503586"/>
            <a:ext cx="3348975" cy="69272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AC0CA3B-E39B-4404-A422-2D7D1B67E18B}"/>
              </a:ext>
            </a:extLst>
          </p:cNvPr>
          <p:cNvPicPr/>
          <p:nvPr/>
        </p:nvPicPr>
        <p:blipFill rotWithShape="1">
          <a:blip r:embed="rId2"/>
          <a:srcRect l="40682" t="27387" r="35505" b="16329"/>
          <a:stretch/>
        </p:blipFill>
        <p:spPr bwMode="auto">
          <a:xfrm>
            <a:off x="4954398" y="1385455"/>
            <a:ext cx="4882329" cy="4488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E37FF-F3C0-4041-9668-D463996016C6}"/>
              </a:ext>
            </a:extLst>
          </p:cNvPr>
          <p:cNvSpPr/>
          <p:nvPr/>
        </p:nvSpPr>
        <p:spPr>
          <a:xfrm>
            <a:off x="5052291" y="3719872"/>
            <a:ext cx="4784436" cy="216592"/>
          </a:xfrm>
          <a:prstGeom prst="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8FECCA-2ACD-4EBF-8EA0-C5032A80514D}"/>
              </a:ext>
            </a:extLst>
          </p:cNvPr>
          <p:cNvSpPr/>
          <p:nvPr/>
        </p:nvSpPr>
        <p:spPr>
          <a:xfrm>
            <a:off x="5052291" y="1042219"/>
            <a:ext cx="4784436" cy="3432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AKAUN HASIL DISATUKAN</a:t>
            </a:r>
          </a:p>
        </p:txBody>
      </p:sp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3B894817-1B81-4A07-943C-5A87A540E197}"/>
              </a:ext>
            </a:extLst>
          </p:cNvPr>
          <p:cNvSpPr/>
          <p:nvPr/>
        </p:nvSpPr>
        <p:spPr>
          <a:xfrm>
            <a:off x="10013401" y="1775851"/>
            <a:ext cx="1996506" cy="6614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Open Sans Light"/>
              </a:rPr>
              <a:t>Kod</a:t>
            </a:r>
            <a:r>
              <a:rPr lang="en-US" sz="1200" dirty="0">
                <a:latin typeface="Open Sans Light"/>
              </a:rPr>
              <a:t> </a:t>
            </a:r>
            <a:r>
              <a:rPr lang="en-US" sz="1200" dirty="0" err="1">
                <a:latin typeface="Open Sans Light"/>
              </a:rPr>
              <a:t>Akaun</a:t>
            </a:r>
            <a:r>
              <a:rPr lang="en-US" sz="1200" dirty="0">
                <a:latin typeface="Open Sans Light"/>
              </a:rPr>
              <a:t> : B0225000</a:t>
            </a:r>
          </a:p>
        </p:txBody>
      </p:sp>
      <p:sp>
        <p:nvSpPr>
          <p:cNvPr id="29" name="Rounded Rectangle 13">
            <a:extLst>
              <a:ext uri="{FF2B5EF4-FFF2-40B4-BE49-F238E27FC236}">
                <a16:creationId xmlns:a16="http://schemas.microsoft.com/office/drawing/2014/main" id="{06DC2442-C9AA-4DC7-A4A1-DF6D93EA7BDC}"/>
              </a:ext>
            </a:extLst>
          </p:cNvPr>
          <p:cNvSpPr/>
          <p:nvPr/>
        </p:nvSpPr>
        <p:spPr>
          <a:xfrm>
            <a:off x="10013401" y="2545701"/>
            <a:ext cx="1996506" cy="6614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Open Sans Light"/>
              </a:rPr>
              <a:t>Kod</a:t>
            </a:r>
            <a:r>
              <a:rPr lang="en-US" sz="1200" dirty="0">
                <a:latin typeface="Open Sans Light"/>
              </a:rPr>
              <a:t> </a:t>
            </a:r>
            <a:r>
              <a:rPr lang="en-US" sz="1200" dirty="0" err="1">
                <a:latin typeface="Open Sans Light"/>
              </a:rPr>
              <a:t>Akaun</a:t>
            </a:r>
            <a:r>
              <a:rPr lang="en-US" sz="1200" dirty="0">
                <a:latin typeface="Open Sans Light"/>
              </a:rPr>
              <a:t> : B0226000</a:t>
            </a:r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C6B6FE6D-4924-4128-813A-6E1849241F4E}"/>
              </a:ext>
            </a:extLst>
          </p:cNvPr>
          <p:cNvSpPr/>
          <p:nvPr/>
        </p:nvSpPr>
        <p:spPr>
          <a:xfrm>
            <a:off x="10013401" y="3283596"/>
            <a:ext cx="1996506" cy="6614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Open Sans Light"/>
              </a:rPr>
              <a:t>Kod</a:t>
            </a:r>
            <a:r>
              <a:rPr lang="en-US" sz="1200" dirty="0">
                <a:latin typeface="Open Sans Light"/>
              </a:rPr>
              <a:t> </a:t>
            </a:r>
            <a:r>
              <a:rPr lang="en-US" sz="1200" dirty="0" err="1">
                <a:latin typeface="Open Sans Light"/>
              </a:rPr>
              <a:t>Akaun</a:t>
            </a:r>
            <a:r>
              <a:rPr lang="en-US" sz="1200" dirty="0">
                <a:latin typeface="Open Sans Light"/>
              </a:rPr>
              <a:t> : B027000</a:t>
            </a:r>
          </a:p>
        </p:txBody>
      </p:sp>
    </p:spTree>
    <p:extLst>
      <p:ext uri="{BB962C8B-B14F-4D97-AF65-F5344CB8AC3E}">
        <p14:creationId xmlns:p14="http://schemas.microsoft.com/office/powerpoint/2010/main" val="254760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46120" y="221652"/>
            <a:ext cx="8301101" cy="425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Light" panose="020B0306030504020204"/>
            </a:endParaRPr>
          </a:p>
          <a:p>
            <a:pPr algn="ctr"/>
            <a:r>
              <a:rPr lang="en-US" b="1" dirty="0">
                <a:latin typeface="Open Sans Light" panose="020B0306030504020204"/>
              </a:rPr>
              <a:t>PENGURUSAN INVENTORI (STOK) – ASAS AKRUAN</a:t>
            </a:r>
          </a:p>
          <a:p>
            <a:pPr algn="ctr"/>
            <a:endParaRPr lang="en-US" b="1" dirty="0">
              <a:latin typeface="Open Sans Light" panose="020B0306030504020204"/>
            </a:endParaRPr>
          </a:p>
        </p:txBody>
      </p:sp>
      <p:sp>
        <p:nvSpPr>
          <p:cNvPr id="19" name="Hexagon 4"/>
          <p:cNvSpPr txBox="1"/>
          <p:nvPr/>
        </p:nvSpPr>
        <p:spPr>
          <a:xfrm>
            <a:off x="6052394" y="1175462"/>
            <a:ext cx="1035604" cy="1154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Open Sans Light" panose="020B0306030504020204"/>
              </a:rPr>
              <a:t>MPSAS 12</a:t>
            </a:r>
            <a:endParaRPr lang="en-US" sz="1600" b="1" kern="1200" dirty="0">
              <a:latin typeface="Open Sans Light" panose="020B030603050402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D08B8-2B55-40D2-BEC1-FC5CC35FB2C6}"/>
              </a:ext>
            </a:extLst>
          </p:cNvPr>
          <p:cNvSpPr/>
          <p:nvPr/>
        </p:nvSpPr>
        <p:spPr>
          <a:xfrm>
            <a:off x="97458" y="1008635"/>
            <a:ext cx="6827633" cy="4771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/>
              <a:t>PEROLEHAN JABATAN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70E6EA-42D0-4527-9439-9100F5F4EE0D}"/>
              </a:ext>
            </a:extLst>
          </p:cNvPr>
          <p:cNvSpPr/>
          <p:nvPr/>
        </p:nvSpPr>
        <p:spPr>
          <a:xfrm>
            <a:off x="97459" y="1580227"/>
            <a:ext cx="2151741" cy="13392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BAHAN-BAHAN MAKANAN &amp; MINUMAN</a:t>
            </a:r>
          </a:p>
          <a:p>
            <a:pPr algn="ctr"/>
            <a:r>
              <a:rPr lang="en-MY" sz="1400" dirty="0"/>
              <a:t> [OS 25000]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5DBFB16-A1C1-47BB-9216-2BD5616C3567}"/>
              </a:ext>
            </a:extLst>
          </p:cNvPr>
          <p:cNvSpPr/>
          <p:nvPr/>
        </p:nvSpPr>
        <p:spPr>
          <a:xfrm>
            <a:off x="2523024" y="1580228"/>
            <a:ext cx="2151741" cy="134121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BEKALAN BAHAN MENTAH &amp; BAHAN-BAHAN UNTUK PENYELENGGARAAN &amp; PEMBAIKAN</a:t>
            </a:r>
          </a:p>
          <a:p>
            <a:pPr algn="ctr"/>
            <a:r>
              <a:rPr lang="en-MY" sz="1400" dirty="0"/>
              <a:t>[OS 26000]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91F667-0F58-4C03-B64A-8BE9A761F75D}"/>
              </a:ext>
            </a:extLst>
          </p:cNvPr>
          <p:cNvSpPr/>
          <p:nvPr/>
        </p:nvSpPr>
        <p:spPr>
          <a:xfrm>
            <a:off x="4967406" y="1595719"/>
            <a:ext cx="1957686" cy="13392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BEKALAN &amp; BAHAN-BAHAN LAIN</a:t>
            </a:r>
          </a:p>
          <a:p>
            <a:pPr algn="ctr"/>
            <a:r>
              <a:rPr lang="en-MY" sz="1400" dirty="0"/>
              <a:t> [OS 27000]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8CDFD-0AC4-4CDA-9BAB-7794AA0B6C65}"/>
              </a:ext>
            </a:extLst>
          </p:cNvPr>
          <p:cNvSpPr/>
          <p:nvPr/>
        </p:nvSpPr>
        <p:spPr>
          <a:xfrm>
            <a:off x="97458" y="3012442"/>
            <a:ext cx="6827633" cy="11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3C74F0D-189A-423B-BF74-3681B4EFF6F5}"/>
              </a:ext>
            </a:extLst>
          </p:cNvPr>
          <p:cNvSpPr/>
          <p:nvPr/>
        </p:nvSpPr>
        <p:spPr>
          <a:xfrm rot="10800000">
            <a:off x="64056" y="3204557"/>
            <a:ext cx="6861035" cy="1001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7D3F1CC-EA5E-45C8-A3C9-7842BBBD5148}"/>
              </a:ext>
            </a:extLst>
          </p:cNvPr>
          <p:cNvSpPr/>
          <p:nvPr/>
        </p:nvSpPr>
        <p:spPr>
          <a:xfrm>
            <a:off x="1081655" y="4397986"/>
            <a:ext cx="2276449" cy="16971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err="1"/>
              <a:t>Diguna</a:t>
            </a:r>
            <a:r>
              <a:rPr lang="en-MY" sz="1400" dirty="0"/>
              <a:t>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pengeluaran</a:t>
            </a:r>
            <a:r>
              <a:rPr lang="en-MY" sz="1400" dirty="0"/>
              <a:t> / </a:t>
            </a:r>
            <a:r>
              <a:rPr lang="en-MY" sz="1400" dirty="0" err="1"/>
              <a:t>menyedia</a:t>
            </a:r>
            <a:r>
              <a:rPr lang="en-MY" sz="1400" dirty="0"/>
              <a:t> </a:t>
            </a:r>
            <a:r>
              <a:rPr lang="en-MY" sz="1400" dirty="0" err="1"/>
              <a:t>perkhidmatan</a:t>
            </a:r>
            <a:endParaRPr lang="en-MY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FFEC35-2714-4403-9B3D-29C4A82D2DD8}"/>
              </a:ext>
            </a:extLst>
          </p:cNvPr>
          <p:cNvSpPr/>
          <p:nvPr/>
        </p:nvSpPr>
        <p:spPr>
          <a:xfrm rot="5400000">
            <a:off x="4408086" y="3498662"/>
            <a:ext cx="5341936" cy="78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4F2787-ADB4-4ACD-BAA7-76064DFFB1BE}"/>
              </a:ext>
            </a:extLst>
          </p:cNvPr>
          <p:cNvSpPr/>
          <p:nvPr/>
        </p:nvSpPr>
        <p:spPr>
          <a:xfrm>
            <a:off x="7420005" y="1043836"/>
            <a:ext cx="4424907" cy="4547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/>
              <a:t>KELUARAN PRODUK JABATAN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A415162-AE5A-4A32-99F9-A377485E1522}"/>
              </a:ext>
            </a:extLst>
          </p:cNvPr>
          <p:cNvSpPr/>
          <p:nvPr/>
        </p:nvSpPr>
        <p:spPr>
          <a:xfrm>
            <a:off x="8672015" y="1580226"/>
            <a:ext cx="1957686" cy="13392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KELUARAN PRODUK JABATAN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0D6ECB-891A-4B5E-B61D-C79D09E7147C}"/>
              </a:ext>
            </a:extLst>
          </p:cNvPr>
          <p:cNvSpPr/>
          <p:nvPr/>
        </p:nvSpPr>
        <p:spPr>
          <a:xfrm>
            <a:off x="7435998" y="4429454"/>
            <a:ext cx="1554972" cy="1697122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err="1">
                <a:solidFill>
                  <a:schemeClr val="tx1"/>
                </a:solidFill>
              </a:rPr>
              <a:t>Untuk</a:t>
            </a:r>
            <a:r>
              <a:rPr lang="en-MY" sz="1400" dirty="0">
                <a:solidFill>
                  <a:schemeClr val="tx1"/>
                </a:solidFill>
              </a:rPr>
              <a:t> </a:t>
            </a:r>
            <a:r>
              <a:rPr lang="en-MY" sz="1400" dirty="0" err="1">
                <a:solidFill>
                  <a:schemeClr val="tx1"/>
                </a:solidFill>
              </a:rPr>
              <a:t>dijual</a:t>
            </a: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85BA27A-47D7-459C-91DE-E73A2F9C5F90}"/>
              </a:ext>
            </a:extLst>
          </p:cNvPr>
          <p:cNvSpPr/>
          <p:nvPr/>
        </p:nvSpPr>
        <p:spPr>
          <a:xfrm>
            <a:off x="10174283" y="4397986"/>
            <a:ext cx="1554972" cy="1697122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err="1">
                <a:solidFill>
                  <a:schemeClr val="tx1"/>
                </a:solidFill>
              </a:rPr>
              <a:t>Untuk</a:t>
            </a:r>
            <a:r>
              <a:rPr lang="en-MY" sz="1400" dirty="0">
                <a:solidFill>
                  <a:schemeClr val="tx1"/>
                </a:solidFill>
              </a:rPr>
              <a:t> </a:t>
            </a:r>
            <a:r>
              <a:rPr lang="en-MY" sz="1400" dirty="0" err="1">
                <a:solidFill>
                  <a:schemeClr val="tx1"/>
                </a:solidFill>
              </a:rPr>
              <a:t>diagihkan</a:t>
            </a: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1BCE8A-1D6A-40AB-A066-01FDB8E1E84C}"/>
              </a:ext>
            </a:extLst>
          </p:cNvPr>
          <p:cNvSpPr/>
          <p:nvPr/>
        </p:nvSpPr>
        <p:spPr>
          <a:xfrm>
            <a:off x="7893590" y="3044359"/>
            <a:ext cx="3835665" cy="11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0FD179E3-6B72-4A96-AC8D-502D0F5519D2}"/>
              </a:ext>
            </a:extLst>
          </p:cNvPr>
          <p:cNvSpPr/>
          <p:nvPr/>
        </p:nvSpPr>
        <p:spPr>
          <a:xfrm rot="10800000">
            <a:off x="7860188" y="3226641"/>
            <a:ext cx="3854430" cy="1001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Freeform 100">
            <a:extLst>
              <a:ext uri="{FF2B5EF4-FFF2-40B4-BE49-F238E27FC236}">
                <a16:creationId xmlns:a16="http://schemas.microsoft.com/office/drawing/2014/main" id="{4B6599D4-BE59-4DA8-8C19-E4DA08116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1" y="1008634"/>
            <a:ext cx="501019" cy="499652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1</a:t>
            </a:r>
          </a:p>
        </p:txBody>
      </p:sp>
      <p:sp>
        <p:nvSpPr>
          <p:cNvPr id="49" name="Freeform 100">
            <a:extLst>
              <a:ext uri="{FF2B5EF4-FFF2-40B4-BE49-F238E27FC236}">
                <a16:creationId xmlns:a16="http://schemas.microsoft.com/office/drawing/2014/main" id="{7B63E81B-CE5A-4A98-BA63-04BCF8880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980" y="1016335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2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82E30D5-4A74-40E3-B9A0-E1893971BE3D}"/>
              </a:ext>
            </a:extLst>
          </p:cNvPr>
          <p:cNvSpPr/>
          <p:nvPr/>
        </p:nvSpPr>
        <p:spPr>
          <a:xfrm>
            <a:off x="3669800" y="4413720"/>
            <a:ext cx="2276449" cy="16971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err="1"/>
              <a:t>Dibeli</a:t>
            </a:r>
            <a:r>
              <a:rPr lang="en-MY" sz="1400" dirty="0"/>
              <a:t>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jualan</a:t>
            </a:r>
            <a:r>
              <a:rPr lang="en-MY" sz="1400" dirty="0"/>
              <a:t>/</a:t>
            </a:r>
            <a:r>
              <a:rPr lang="en-MY" sz="1400" dirty="0" err="1"/>
              <a:t>agihkan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04252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46120" y="221652"/>
            <a:ext cx="8301101" cy="425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Light" panose="020B0306030504020204"/>
            </a:endParaRPr>
          </a:p>
          <a:p>
            <a:pPr algn="ctr"/>
            <a:r>
              <a:rPr lang="en-US" b="1" dirty="0">
                <a:latin typeface="Open Sans Light" panose="020B0306030504020204"/>
              </a:rPr>
              <a:t>PERAKAUNAN INVENTORI (STOK) - ASAS AKRUAN</a:t>
            </a:r>
          </a:p>
          <a:p>
            <a:pPr algn="ctr"/>
            <a:endParaRPr lang="en-US" b="1" dirty="0">
              <a:latin typeface="Open Sans Light" panose="020B0306030504020204"/>
            </a:endParaRPr>
          </a:p>
        </p:txBody>
      </p:sp>
      <p:sp>
        <p:nvSpPr>
          <p:cNvPr id="19" name="Hexagon 4"/>
          <p:cNvSpPr txBox="1"/>
          <p:nvPr/>
        </p:nvSpPr>
        <p:spPr>
          <a:xfrm>
            <a:off x="6052394" y="1175462"/>
            <a:ext cx="1035604" cy="1154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Open Sans Light" panose="020B0306030504020204"/>
              </a:rPr>
              <a:t>MPSAS 12</a:t>
            </a:r>
            <a:endParaRPr lang="en-US" sz="1600" b="1" kern="1200" dirty="0">
              <a:latin typeface="Open Sans Light" panose="020B030603050402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BA0A19-FBA7-4473-948A-F1A17417CE82}"/>
              </a:ext>
            </a:extLst>
          </p:cNvPr>
          <p:cNvSpPr/>
          <p:nvPr/>
        </p:nvSpPr>
        <p:spPr>
          <a:xfrm>
            <a:off x="186466" y="647419"/>
            <a:ext cx="1494850" cy="17763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BAHAN-BAHAN</a:t>
            </a:r>
          </a:p>
          <a:p>
            <a:pPr algn="ctr"/>
            <a:r>
              <a:rPr lang="en-MY" sz="1200" dirty="0"/>
              <a:t> MAKANAN &amp; MINUMAN</a:t>
            </a:r>
          </a:p>
          <a:p>
            <a:pPr algn="ctr"/>
            <a:r>
              <a:rPr lang="en-MY" sz="1200" dirty="0"/>
              <a:t> [OS 25000]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AF6930-04DF-420D-9398-93CA8988716C}"/>
              </a:ext>
            </a:extLst>
          </p:cNvPr>
          <p:cNvSpPr/>
          <p:nvPr/>
        </p:nvSpPr>
        <p:spPr>
          <a:xfrm>
            <a:off x="186466" y="2498733"/>
            <a:ext cx="1494850" cy="193547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BEKALAN BAHAN</a:t>
            </a:r>
          </a:p>
          <a:p>
            <a:pPr algn="ctr"/>
            <a:r>
              <a:rPr lang="en-MY" sz="1200" dirty="0"/>
              <a:t> MENTAH &amp; BAHAN-BAHAN </a:t>
            </a:r>
          </a:p>
          <a:p>
            <a:pPr algn="ctr"/>
            <a:r>
              <a:rPr lang="en-MY" sz="1200" dirty="0"/>
              <a:t>UNTUK PENYELENGGARAAN</a:t>
            </a:r>
          </a:p>
          <a:p>
            <a:pPr algn="ctr"/>
            <a:r>
              <a:rPr lang="en-MY" sz="1200" dirty="0"/>
              <a:t> &amp; PEMBAIKAN</a:t>
            </a:r>
          </a:p>
          <a:p>
            <a:pPr algn="ctr"/>
            <a:r>
              <a:rPr lang="en-MY" sz="1200" dirty="0"/>
              <a:t>[OS 26000]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82F097-464F-4896-8A95-A82FE9B33330}"/>
              </a:ext>
            </a:extLst>
          </p:cNvPr>
          <p:cNvSpPr/>
          <p:nvPr/>
        </p:nvSpPr>
        <p:spPr>
          <a:xfrm>
            <a:off x="198120" y="4509138"/>
            <a:ext cx="1483196" cy="177837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BEKALAN &amp; BAHAN-BAHAN LAIN</a:t>
            </a:r>
          </a:p>
          <a:p>
            <a:pPr algn="ctr"/>
            <a:r>
              <a:rPr lang="en-MY" sz="1200" dirty="0"/>
              <a:t> [OS 27000]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5F5C69F-7E6A-41E3-B872-42199A914E3A}"/>
              </a:ext>
            </a:extLst>
          </p:cNvPr>
          <p:cNvSpPr/>
          <p:nvPr/>
        </p:nvSpPr>
        <p:spPr>
          <a:xfrm rot="5400000">
            <a:off x="-646025" y="3121104"/>
            <a:ext cx="5640098" cy="69272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858B8E-4995-47A9-886B-FD1326798357}"/>
              </a:ext>
            </a:extLst>
          </p:cNvPr>
          <p:cNvPicPr/>
          <p:nvPr/>
        </p:nvPicPr>
        <p:blipFill rotWithShape="1">
          <a:blip r:embed="rId2"/>
          <a:srcRect l="41879" t="26945" r="27676" b="13020"/>
          <a:stretch/>
        </p:blipFill>
        <p:spPr bwMode="auto">
          <a:xfrm>
            <a:off x="2623583" y="1000922"/>
            <a:ext cx="4028645" cy="4247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E37FF-F3C0-4041-9668-D463996016C6}"/>
              </a:ext>
            </a:extLst>
          </p:cNvPr>
          <p:cNvSpPr/>
          <p:nvPr/>
        </p:nvSpPr>
        <p:spPr>
          <a:xfrm>
            <a:off x="2640468" y="3466468"/>
            <a:ext cx="4023313" cy="326891"/>
          </a:xfrm>
          <a:prstGeom prst="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230CB9-A908-43FF-8631-F65A8DF43465}"/>
              </a:ext>
            </a:extLst>
          </p:cNvPr>
          <p:cNvSpPr/>
          <p:nvPr/>
        </p:nvSpPr>
        <p:spPr>
          <a:xfrm>
            <a:off x="2666702" y="2885494"/>
            <a:ext cx="4023313" cy="216592"/>
          </a:xfrm>
          <a:prstGeom prst="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B5F84CE-8913-4948-9E2E-41077A0E6372}"/>
              </a:ext>
            </a:extLst>
          </p:cNvPr>
          <p:cNvPicPr/>
          <p:nvPr/>
        </p:nvPicPr>
        <p:blipFill rotWithShape="1">
          <a:blip r:embed="rId3"/>
          <a:srcRect l="37358" t="33327" r="24086" b="10893"/>
          <a:stretch/>
        </p:blipFill>
        <p:spPr bwMode="auto">
          <a:xfrm>
            <a:off x="7493148" y="933436"/>
            <a:ext cx="4384220" cy="4552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CF17600-299A-4FD2-ADBC-507096DB1672}"/>
              </a:ext>
            </a:extLst>
          </p:cNvPr>
          <p:cNvSpPr/>
          <p:nvPr/>
        </p:nvSpPr>
        <p:spPr>
          <a:xfrm>
            <a:off x="7673601" y="3061838"/>
            <a:ext cx="4203767" cy="281129"/>
          </a:xfrm>
          <a:prstGeom prst="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BC426C-9F31-4F29-BF50-CB75E343CDFB}"/>
              </a:ext>
            </a:extLst>
          </p:cNvPr>
          <p:cNvSpPr/>
          <p:nvPr/>
        </p:nvSpPr>
        <p:spPr>
          <a:xfrm>
            <a:off x="2667983" y="669589"/>
            <a:ext cx="3496844" cy="3432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PENYATA PRESTASI KEWANGAN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D598B0-6F25-4DEF-A42C-BA9DEA6F16F5}"/>
              </a:ext>
            </a:extLst>
          </p:cNvPr>
          <p:cNvSpPr/>
          <p:nvPr/>
        </p:nvSpPr>
        <p:spPr>
          <a:xfrm>
            <a:off x="7493148" y="657686"/>
            <a:ext cx="3496844" cy="3432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PENYATA KEDUDUKAN KEWANGAN</a:t>
            </a: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96CD16BF-24C1-4E6C-93DF-6B9E2F3203C4}"/>
              </a:ext>
            </a:extLst>
          </p:cNvPr>
          <p:cNvSpPr/>
          <p:nvPr/>
        </p:nvSpPr>
        <p:spPr>
          <a:xfrm>
            <a:off x="2215589" y="6466690"/>
            <a:ext cx="1996506" cy="335121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B027000</a:t>
            </a: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D98A5F70-7EAB-4F71-997C-2560BF942AEF}"/>
              </a:ext>
            </a:extLst>
          </p:cNvPr>
          <p:cNvSpPr/>
          <p:nvPr/>
        </p:nvSpPr>
        <p:spPr>
          <a:xfrm>
            <a:off x="2215589" y="5704460"/>
            <a:ext cx="1996506" cy="335121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B0225000</a:t>
            </a:r>
          </a:p>
        </p:txBody>
      </p:sp>
      <p:sp>
        <p:nvSpPr>
          <p:cNvPr id="38" name="Rounded Rectangle 13">
            <a:extLst>
              <a:ext uri="{FF2B5EF4-FFF2-40B4-BE49-F238E27FC236}">
                <a16:creationId xmlns:a16="http://schemas.microsoft.com/office/drawing/2014/main" id="{E33C8D49-4F6F-4D58-9ED9-85B96B26983E}"/>
              </a:ext>
            </a:extLst>
          </p:cNvPr>
          <p:cNvSpPr/>
          <p:nvPr/>
        </p:nvSpPr>
        <p:spPr>
          <a:xfrm>
            <a:off x="2215589" y="6091344"/>
            <a:ext cx="1996506" cy="335121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B0226000</a:t>
            </a:r>
          </a:p>
        </p:txBody>
      </p:sp>
      <p:sp>
        <p:nvSpPr>
          <p:cNvPr id="39" name="Rounded Rectangle 13">
            <a:extLst>
              <a:ext uri="{FF2B5EF4-FFF2-40B4-BE49-F238E27FC236}">
                <a16:creationId xmlns:a16="http://schemas.microsoft.com/office/drawing/2014/main" id="{B2BDAE70-4E58-478F-B3AB-C558D28E222B}"/>
              </a:ext>
            </a:extLst>
          </p:cNvPr>
          <p:cNvSpPr/>
          <p:nvPr/>
        </p:nvSpPr>
        <p:spPr>
          <a:xfrm>
            <a:off x="4486840" y="6463672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Open Sans Light"/>
              </a:rPr>
              <a:t>Kod</a:t>
            </a:r>
            <a:r>
              <a:rPr lang="en-US" sz="1200" dirty="0">
                <a:latin typeface="Open Sans Light"/>
              </a:rPr>
              <a:t> </a:t>
            </a:r>
            <a:r>
              <a:rPr lang="en-US" sz="1200" dirty="0" err="1">
                <a:latin typeface="Open Sans Light"/>
              </a:rPr>
              <a:t>Akaun</a:t>
            </a:r>
            <a:r>
              <a:rPr lang="en-US" sz="1200" dirty="0">
                <a:latin typeface="Open Sans Light"/>
              </a:rPr>
              <a:t> : B0627000</a:t>
            </a:r>
          </a:p>
        </p:txBody>
      </p:sp>
      <p:sp>
        <p:nvSpPr>
          <p:cNvPr id="42" name="Rounded Rectangle 13">
            <a:extLst>
              <a:ext uri="{FF2B5EF4-FFF2-40B4-BE49-F238E27FC236}">
                <a16:creationId xmlns:a16="http://schemas.microsoft.com/office/drawing/2014/main" id="{B7885509-2170-46B7-B13D-F45B6600BBE0}"/>
              </a:ext>
            </a:extLst>
          </p:cNvPr>
          <p:cNvSpPr/>
          <p:nvPr/>
        </p:nvSpPr>
        <p:spPr>
          <a:xfrm>
            <a:off x="4486840" y="5704164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Open Sans Light"/>
              </a:rPr>
              <a:t>Kod</a:t>
            </a:r>
            <a:r>
              <a:rPr lang="en-US" sz="1200" dirty="0">
                <a:latin typeface="Open Sans Light"/>
              </a:rPr>
              <a:t> </a:t>
            </a:r>
            <a:r>
              <a:rPr lang="en-US" sz="1200" dirty="0" err="1">
                <a:latin typeface="Open Sans Light"/>
              </a:rPr>
              <a:t>Akaun</a:t>
            </a:r>
            <a:r>
              <a:rPr lang="en-US" sz="1200" dirty="0">
                <a:latin typeface="Open Sans Light"/>
              </a:rPr>
              <a:t> : B0625000</a:t>
            </a:r>
          </a:p>
        </p:txBody>
      </p:sp>
      <p:sp>
        <p:nvSpPr>
          <p:cNvPr id="43" name="Rounded Rectangle 13">
            <a:extLst>
              <a:ext uri="{FF2B5EF4-FFF2-40B4-BE49-F238E27FC236}">
                <a16:creationId xmlns:a16="http://schemas.microsoft.com/office/drawing/2014/main" id="{17CF9077-4AE8-4CCE-B2AE-6F0D5C93CC03}"/>
              </a:ext>
            </a:extLst>
          </p:cNvPr>
          <p:cNvSpPr/>
          <p:nvPr/>
        </p:nvSpPr>
        <p:spPr>
          <a:xfrm>
            <a:off x="4486840" y="6091048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Open Sans Light"/>
              </a:rPr>
              <a:t>Kod</a:t>
            </a:r>
            <a:r>
              <a:rPr lang="en-US" sz="1200" dirty="0">
                <a:latin typeface="Open Sans Light"/>
              </a:rPr>
              <a:t> </a:t>
            </a:r>
            <a:r>
              <a:rPr lang="en-US" sz="1200" dirty="0" err="1">
                <a:latin typeface="Open Sans Light"/>
              </a:rPr>
              <a:t>Akaun</a:t>
            </a:r>
            <a:r>
              <a:rPr lang="en-US" sz="1200" dirty="0">
                <a:latin typeface="Open Sans Light"/>
              </a:rPr>
              <a:t> : B0626000</a:t>
            </a:r>
          </a:p>
        </p:txBody>
      </p:sp>
      <p:sp>
        <p:nvSpPr>
          <p:cNvPr id="44" name="Rounded Rectangle 13">
            <a:extLst>
              <a:ext uri="{FF2B5EF4-FFF2-40B4-BE49-F238E27FC236}">
                <a16:creationId xmlns:a16="http://schemas.microsoft.com/office/drawing/2014/main" id="{836E078E-87A7-4565-9AFB-86292E5A4A37}"/>
              </a:ext>
            </a:extLst>
          </p:cNvPr>
          <p:cNvSpPr/>
          <p:nvPr/>
        </p:nvSpPr>
        <p:spPr>
          <a:xfrm>
            <a:off x="6690015" y="6464378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Open Sans Light"/>
              </a:rPr>
              <a:t>Kod</a:t>
            </a:r>
            <a:r>
              <a:rPr lang="en-US" sz="1200" dirty="0">
                <a:latin typeface="Open Sans Light"/>
              </a:rPr>
              <a:t> </a:t>
            </a:r>
            <a:r>
              <a:rPr lang="en-US" sz="1200" dirty="0" err="1">
                <a:latin typeface="Open Sans Light"/>
              </a:rPr>
              <a:t>Akaun</a:t>
            </a:r>
            <a:r>
              <a:rPr lang="en-US" sz="1200" dirty="0">
                <a:latin typeface="Open Sans Light"/>
              </a:rPr>
              <a:t> : B0727000</a:t>
            </a:r>
          </a:p>
        </p:txBody>
      </p:sp>
      <p:sp>
        <p:nvSpPr>
          <p:cNvPr id="45" name="Rounded Rectangle 13">
            <a:extLst>
              <a:ext uri="{FF2B5EF4-FFF2-40B4-BE49-F238E27FC236}">
                <a16:creationId xmlns:a16="http://schemas.microsoft.com/office/drawing/2014/main" id="{99B92DFD-21A7-4233-94E1-B803924B5E05}"/>
              </a:ext>
            </a:extLst>
          </p:cNvPr>
          <p:cNvSpPr/>
          <p:nvPr/>
        </p:nvSpPr>
        <p:spPr>
          <a:xfrm>
            <a:off x="6690015" y="5704870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Open Sans Light"/>
              </a:rPr>
              <a:t>Kod</a:t>
            </a:r>
            <a:r>
              <a:rPr lang="en-US" sz="1200" dirty="0">
                <a:latin typeface="Open Sans Light"/>
              </a:rPr>
              <a:t> </a:t>
            </a:r>
            <a:r>
              <a:rPr lang="en-US" sz="1200" dirty="0" err="1">
                <a:latin typeface="Open Sans Light"/>
              </a:rPr>
              <a:t>Akaun</a:t>
            </a:r>
            <a:r>
              <a:rPr lang="en-US" sz="1200" dirty="0">
                <a:latin typeface="Open Sans Light"/>
              </a:rPr>
              <a:t> : B0725000</a:t>
            </a:r>
          </a:p>
        </p:txBody>
      </p:sp>
      <p:sp>
        <p:nvSpPr>
          <p:cNvPr id="46" name="Rounded Rectangle 13">
            <a:extLst>
              <a:ext uri="{FF2B5EF4-FFF2-40B4-BE49-F238E27FC236}">
                <a16:creationId xmlns:a16="http://schemas.microsoft.com/office/drawing/2014/main" id="{B747EC50-8950-410A-A097-03B257415DC9}"/>
              </a:ext>
            </a:extLst>
          </p:cNvPr>
          <p:cNvSpPr/>
          <p:nvPr/>
        </p:nvSpPr>
        <p:spPr>
          <a:xfrm>
            <a:off x="6690015" y="6091754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Open Sans Light"/>
              </a:rPr>
              <a:t>Kod</a:t>
            </a:r>
            <a:r>
              <a:rPr lang="en-US" sz="1200" dirty="0">
                <a:latin typeface="Open Sans Light"/>
              </a:rPr>
              <a:t> </a:t>
            </a:r>
            <a:r>
              <a:rPr lang="en-US" sz="1200" dirty="0" err="1">
                <a:latin typeface="Open Sans Light"/>
              </a:rPr>
              <a:t>Akaun</a:t>
            </a:r>
            <a:r>
              <a:rPr lang="en-US" sz="1200" dirty="0">
                <a:latin typeface="Open Sans Light"/>
              </a:rPr>
              <a:t> : B0726000</a:t>
            </a:r>
          </a:p>
        </p:txBody>
      </p:sp>
      <p:sp>
        <p:nvSpPr>
          <p:cNvPr id="47" name="Rounded Rectangle 13">
            <a:extLst>
              <a:ext uri="{FF2B5EF4-FFF2-40B4-BE49-F238E27FC236}">
                <a16:creationId xmlns:a16="http://schemas.microsoft.com/office/drawing/2014/main" id="{F9748BF3-5809-4038-8115-3F7A6051C185}"/>
              </a:ext>
            </a:extLst>
          </p:cNvPr>
          <p:cNvSpPr/>
          <p:nvPr/>
        </p:nvSpPr>
        <p:spPr>
          <a:xfrm>
            <a:off x="9900526" y="6321611"/>
            <a:ext cx="1996506" cy="335121"/>
          </a:xfrm>
          <a:prstGeom prst="round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B072X000</a:t>
            </a:r>
          </a:p>
        </p:txBody>
      </p: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5ED7FA12-0D99-47CE-949A-2C7F5FB1D783}"/>
              </a:ext>
            </a:extLst>
          </p:cNvPr>
          <p:cNvSpPr/>
          <p:nvPr/>
        </p:nvSpPr>
        <p:spPr>
          <a:xfrm>
            <a:off x="9900526" y="5948987"/>
            <a:ext cx="1996506" cy="335121"/>
          </a:xfrm>
          <a:prstGeom prst="round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A062X000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85F971-8E95-442F-B20B-BE8BA9DA48A3}"/>
              </a:ext>
            </a:extLst>
          </p:cNvPr>
          <p:cNvSpPr/>
          <p:nvPr/>
        </p:nvSpPr>
        <p:spPr>
          <a:xfrm>
            <a:off x="2215589" y="5387866"/>
            <a:ext cx="1996506" cy="276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/>
              <a:t>PERKHIDMATAN &amp; BEKALAN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EF86816-B2EC-4D8B-8A90-011F3D3396AD}"/>
              </a:ext>
            </a:extLst>
          </p:cNvPr>
          <p:cNvSpPr/>
          <p:nvPr/>
        </p:nvSpPr>
        <p:spPr>
          <a:xfrm>
            <a:off x="4477199" y="5375821"/>
            <a:ext cx="1996506" cy="276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/>
              <a:t>KOS BARANG DIGUNAKAN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74B1F8F-FA1B-48FE-9F26-7215CC2F2643}"/>
              </a:ext>
            </a:extLst>
          </p:cNvPr>
          <p:cNvSpPr/>
          <p:nvPr/>
        </p:nvSpPr>
        <p:spPr>
          <a:xfrm>
            <a:off x="6690015" y="5372457"/>
            <a:ext cx="1996506" cy="276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/>
              <a:t>INVENTORI UNTUK DIJUAL</a:t>
            </a: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2B6A1540-6F72-4CB6-8B8D-6BB50F70804B}"/>
              </a:ext>
            </a:extLst>
          </p:cNvPr>
          <p:cNvSpPr/>
          <p:nvPr/>
        </p:nvSpPr>
        <p:spPr>
          <a:xfrm>
            <a:off x="4486840" y="6462966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B0627000</a:t>
            </a:r>
          </a:p>
        </p:txBody>
      </p:sp>
      <p:sp>
        <p:nvSpPr>
          <p:cNvPr id="52" name="Rounded Rectangle 13">
            <a:extLst>
              <a:ext uri="{FF2B5EF4-FFF2-40B4-BE49-F238E27FC236}">
                <a16:creationId xmlns:a16="http://schemas.microsoft.com/office/drawing/2014/main" id="{38E44CB5-E447-4C49-A17D-E781C2A7FD9A}"/>
              </a:ext>
            </a:extLst>
          </p:cNvPr>
          <p:cNvSpPr/>
          <p:nvPr/>
        </p:nvSpPr>
        <p:spPr>
          <a:xfrm>
            <a:off x="4486840" y="5703458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B0625000</a:t>
            </a:r>
          </a:p>
        </p:txBody>
      </p:sp>
      <p:sp>
        <p:nvSpPr>
          <p:cNvPr id="53" name="Rounded Rectangle 13">
            <a:extLst>
              <a:ext uri="{FF2B5EF4-FFF2-40B4-BE49-F238E27FC236}">
                <a16:creationId xmlns:a16="http://schemas.microsoft.com/office/drawing/2014/main" id="{8BEA44A4-3EE6-4B99-A039-14657ED76997}"/>
              </a:ext>
            </a:extLst>
          </p:cNvPr>
          <p:cNvSpPr/>
          <p:nvPr/>
        </p:nvSpPr>
        <p:spPr>
          <a:xfrm>
            <a:off x="4486840" y="6090342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B0626000</a:t>
            </a:r>
          </a:p>
        </p:txBody>
      </p:sp>
      <p:sp>
        <p:nvSpPr>
          <p:cNvPr id="54" name="Rounded Rectangle 13">
            <a:extLst>
              <a:ext uri="{FF2B5EF4-FFF2-40B4-BE49-F238E27FC236}">
                <a16:creationId xmlns:a16="http://schemas.microsoft.com/office/drawing/2014/main" id="{D1E11817-4684-495F-BAF7-E6EDB3A1294E}"/>
              </a:ext>
            </a:extLst>
          </p:cNvPr>
          <p:cNvSpPr/>
          <p:nvPr/>
        </p:nvSpPr>
        <p:spPr>
          <a:xfrm>
            <a:off x="6690015" y="6463672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B0727000</a:t>
            </a:r>
          </a:p>
        </p:txBody>
      </p:sp>
      <p:sp>
        <p:nvSpPr>
          <p:cNvPr id="55" name="Rounded Rectangle 13">
            <a:extLst>
              <a:ext uri="{FF2B5EF4-FFF2-40B4-BE49-F238E27FC236}">
                <a16:creationId xmlns:a16="http://schemas.microsoft.com/office/drawing/2014/main" id="{5A82729C-06BA-4428-8E18-71BEB94B7BFA}"/>
              </a:ext>
            </a:extLst>
          </p:cNvPr>
          <p:cNvSpPr/>
          <p:nvPr/>
        </p:nvSpPr>
        <p:spPr>
          <a:xfrm>
            <a:off x="6690015" y="5704164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B0725000</a:t>
            </a:r>
          </a:p>
        </p:txBody>
      </p:sp>
      <p:sp>
        <p:nvSpPr>
          <p:cNvPr id="56" name="Rounded Rectangle 13">
            <a:extLst>
              <a:ext uri="{FF2B5EF4-FFF2-40B4-BE49-F238E27FC236}">
                <a16:creationId xmlns:a16="http://schemas.microsoft.com/office/drawing/2014/main" id="{2514805B-25DF-4791-967B-D62388852B79}"/>
              </a:ext>
            </a:extLst>
          </p:cNvPr>
          <p:cNvSpPr/>
          <p:nvPr/>
        </p:nvSpPr>
        <p:spPr>
          <a:xfrm>
            <a:off x="6690015" y="6091048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B0726000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ADF621-7950-4CF9-8958-741BB7D9F33B}"/>
              </a:ext>
            </a:extLst>
          </p:cNvPr>
          <p:cNvSpPr/>
          <p:nvPr/>
        </p:nvSpPr>
        <p:spPr>
          <a:xfrm>
            <a:off x="9884912" y="5624471"/>
            <a:ext cx="1996506" cy="276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/>
              <a:t>INVENTORI DIPERMODAL</a:t>
            </a:r>
          </a:p>
        </p:txBody>
      </p:sp>
    </p:spTree>
    <p:extLst>
      <p:ext uri="{BB962C8B-B14F-4D97-AF65-F5344CB8AC3E}">
        <p14:creationId xmlns:p14="http://schemas.microsoft.com/office/powerpoint/2010/main" val="85437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17524" y="1183968"/>
            <a:ext cx="1793646" cy="85648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Open Sans Light" panose="020B0306030504020204"/>
              </a:rPr>
              <a:t>Inventori</a:t>
            </a:r>
            <a:endParaRPr lang="en-US" sz="1200" b="1" dirty="0">
              <a:solidFill>
                <a:schemeClr val="tx1"/>
              </a:solidFill>
              <a:latin typeface="Open Sans Light" panose="020B0306030504020204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Open Sans Light" panose="020B0306030504020204"/>
              </a:rPr>
              <a:t>(Stok)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67910" y="1174443"/>
            <a:ext cx="7488888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Open Sans Light" panose="020B0306030504020204"/>
              </a:rPr>
              <a:t>Dikendali</a:t>
            </a:r>
            <a:r>
              <a:rPr lang="en-US" sz="1200" b="1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Open Sans Light" panose="020B0306030504020204"/>
              </a:rPr>
              <a:t>mengikut</a:t>
            </a:r>
            <a:r>
              <a:rPr lang="en-US" sz="1200" b="1" dirty="0">
                <a:solidFill>
                  <a:schemeClr val="tx1"/>
                </a:solidFill>
                <a:latin typeface="Open Sans Light" panose="020B0306030504020204"/>
              </a:rPr>
              <a:t> MPSAS 12 </a:t>
            </a:r>
            <a:r>
              <a:rPr lang="en-US" sz="1600" b="1" dirty="0">
                <a:solidFill>
                  <a:schemeClr val="tx1"/>
                </a:solidFill>
                <a:latin typeface="Open Sans Light" panose="020B0306030504020204"/>
              </a:rPr>
              <a:t>+</a:t>
            </a:r>
            <a:r>
              <a:rPr lang="en-US" sz="1200" b="1" dirty="0">
                <a:solidFill>
                  <a:schemeClr val="tx1"/>
                </a:solidFill>
                <a:latin typeface="Open Sans Light" panose="020B0306030504020204"/>
              </a:rPr>
              <a:t> PP AM 6.1, 6.2, 6.3, 6.4, 6.5, 6.6, 6.7, 6.8, 6.9 &amp; 6.10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67910" y="1555443"/>
            <a:ext cx="7488888" cy="381000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 panose="020B0306030504020204"/>
              </a:rPr>
              <a:t>Memerlukan</a:t>
            </a:r>
            <a:r>
              <a:rPr lang="en-US" sz="1200" b="1" dirty="0">
                <a:latin typeface="Open Sans Light" panose="020B0306030504020204"/>
              </a:rPr>
              <a:t> </a:t>
            </a:r>
            <a:r>
              <a:rPr lang="en-US" sz="1200" b="1" dirty="0" err="1">
                <a:latin typeface="Open Sans Light" panose="020B0306030504020204"/>
              </a:rPr>
              <a:t>pelarasan</a:t>
            </a:r>
            <a:r>
              <a:rPr lang="en-US" sz="1200" b="1" dirty="0">
                <a:latin typeface="Open Sans Light" panose="020B0306030504020204"/>
              </a:rPr>
              <a:t> </a:t>
            </a:r>
            <a:r>
              <a:rPr lang="en-US" sz="1200" b="1" dirty="0" err="1">
                <a:latin typeface="Open Sans Light" panose="020B0306030504020204"/>
              </a:rPr>
              <a:t>akaun</a:t>
            </a:r>
            <a:r>
              <a:rPr lang="en-US" sz="1200" b="1" dirty="0">
                <a:latin typeface="Open Sans Light" panose="020B0306030504020204"/>
              </a:rPr>
              <a:t> </a:t>
            </a:r>
            <a:r>
              <a:rPr lang="en-US" sz="1200" b="1" dirty="0" err="1">
                <a:latin typeface="Open Sans Light" panose="020B0306030504020204"/>
              </a:rPr>
              <a:t>bagi</a:t>
            </a:r>
            <a:r>
              <a:rPr lang="en-US" sz="1200" b="1" dirty="0">
                <a:latin typeface="Open Sans Light" panose="020B0306030504020204"/>
              </a:rPr>
              <a:t> </a:t>
            </a:r>
            <a:r>
              <a:rPr lang="en-US" sz="1200" b="1" dirty="0" err="1">
                <a:latin typeface="Open Sans Light" panose="020B0306030504020204"/>
              </a:rPr>
              <a:t>perkara-perkara</a:t>
            </a:r>
            <a:r>
              <a:rPr lang="en-US" sz="1200" b="1" dirty="0">
                <a:latin typeface="Open Sans Light" panose="020B0306030504020204"/>
              </a:rPr>
              <a:t> </a:t>
            </a:r>
            <a:r>
              <a:rPr lang="en-US" sz="1200" b="1" dirty="0" err="1">
                <a:latin typeface="Open Sans Light" panose="020B0306030504020204"/>
              </a:rPr>
              <a:t>berikut</a:t>
            </a:r>
            <a:r>
              <a:rPr lang="en-US" sz="1200" b="1" dirty="0">
                <a:latin typeface="Open Sans Light" panose="020B0306030504020204"/>
              </a:rPr>
              <a:t>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67910" y="1936442"/>
            <a:ext cx="2827815" cy="517779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 panose="020B0306030504020204"/>
              </a:rPr>
              <a:t>Pejejasan</a:t>
            </a:r>
            <a:r>
              <a:rPr lang="en-US" sz="1200" b="1" dirty="0">
                <a:latin typeface="Open Sans Light" panose="020B0306030504020204"/>
              </a:rPr>
              <a:t> </a:t>
            </a:r>
            <a:r>
              <a:rPr lang="en-US" sz="1200" b="1" dirty="0" err="1">
                <a:latin typeface="Open Sans Light" panose="020B0306030504020204"/>
              </a:rPr>
              <a:t>Nilai</a:t>
            </a:r>
            <a:endParaRPr lang="en-US" sz="1200" b="1" dirty="0">
              <a:latin typeface="Open Sans Light" panose="020B030603050402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5725" y="1936442"/>
            <a:ext cx="2065049" cy="517779"/>
          </a:xfrm>
          <a:prstGeom prst="rect">
            <a:avLst/>
          </a:prstGeom>
          <a:solidFill>
            <a:srgbClr val="FF99CC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 panose="020B0306030504020204"/>
              </a:rPr>
              <a:t>Penilaian</a:t>
            </a:r>
            <a:r>
              <a:rPr lang="en-US" sz="1200" b="1" dirty="0">
                <a:latin typeface="Open Sans Light" panose="020B0306030504020204"/>
              </a:rPr>
              <a:t> </a:t>
            </a:r>
            <a:r>
              <a:rPr lang="en-US" sz="1200" b="1" dirty="0" err="1">
                <a:latin typeface="Open Sans Light" panose="020B0306030504020204"/>
              </a:rPr>
              <a:t>Semula</a:t>
            </a:r>
            <a:endParaRPr lang="en-US" sz="1200" b="1" dirty="0">
              <a:latin typeface="Open Sans Light" panose="020B0306030504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60775" y="1936442"/>
            <a:ext cx="2596024" cy="5177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 panose="020B0306030504020204"/>
              </a:rPr>
              <a:t>Hapuskira</a:t>
            </a:r>
            <a:endParaRPr lang="en-US" sz="1200" b="1" dirty="0">
              <a:latin typeface="Open Sans Light" panose="020B0306030504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7910" y="2454221"/>
            <a:ext cx="7488888" cy="6351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 panose="020B0306030504020204"/>
              </a:rPr>
              <a:t>Laporan</a:t>
            </a:r>
            <a:r>
              <a:rPr lang="en-US" sz="1200" b="1" dirty="0">
                <a:latin typeface="Open Sans Light" panose="020B0306030504020204"/>
              </a:rPr>
              <a:t> </a:t>
            </a:r>
            <a:r>
              <a:rPr lang="en-US" sz="1200" b="1" dirty="0" err="1">
                <a:latin typeface="Open Sans Light" panose="020B0306030504020204"/>
              </a:rPr>
              <a:t>Penyata</a:t>
            </a:r>
            <a:r>
              <a:rPr lang="en-US" sz="1200" b="1" dirty="0">
                <a:latin typeface="Open Sans Light" panose="020B0306030504020204"/>
              </a:rPr>
              <a:t> </a:t>
            </a:r>
            <a:r>
              <a:rPr lang="en-US" sz="1200" b="1" dirty="0" err="1">
                <a:latin typeface="Open Sans Light" panose="020B0306030504020204"/>
              </a:rPr>
              <a:t>Kewangan</a:t>
            </a:r>
            <a:r>
              <a:rPr lang="en-US" sz="1200" b="1" dirty="0">
                <a:latin typeface="Open Sans Light" panose="020B0306030504020204"/>
              </a:rPr>
              <a:t> + Kew PS [1-38]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7976" y="465138"/>
            <a:ext cx="11648050" cy="394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/>
              </a:rPr>
              <a:t>PROSES PERKAUNAN – ASAS AKRUAN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-19665" y="6437376"/>
            <a:ext cx="905256" cy="42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294393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F6AD27-A656-4AB4-9841-5CDBFB46D0AE}"/>
              </a:ext>
            </a:extLst>
          </p:cNvPr>
          <p:cNvSpPr/>
          <p:nvPr/>
        </p:nvSpPr>
        <p:spPr>
          <a:xfrm>
            <a:off x="2260976" y="5073695"/>
            <a:ext cx="2788981" cy="1565794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E963C-4A4A-42AC-AA8D-89BEDF9C455E}"/>
              </a:ext>
            </a:extLst>
          </p:cNvPr>
          <p:cNvSpPr/>
          <p:nvPr/>
        </p:nvSpPr>
        <p:spPr>
          <a:xfrm>
            <a:off x="2260977" y="1695621"/>
            <a:ext cx="2788981" cy="33500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2" name="Round Same Side Corner Rectangle 201"/>
          <p:cNvSpPr/>
          <p:nvPr/>
        </p:nvSpPr>
        <p:spPr>
          <a:xfrm>
            <a:off x="2260976" y="939634"/>
            <a:ext cx="2832133" cy="591394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2" tIns="54856" rIns="109712" bIns="54856"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  <a:latin typeface="Calibri Light" panose="020F0302020204030204"/>
              </a:rPr>
              <a:t>SEMASA PEROLEHAN DIBUAT (PENGELUARAN LO)</a:t>
            </a:r>
            <a:endParaRPr lang="bg-BG" sz="1400" b="1" dirty="0">
              <a:solidFill>
                <a:schemeClr val="tx1"/>
              </a:solidFill>
              <a:latin typeface="Calibri Light" panose="020F0302020204030204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412183" y="1456071"/>
            <a:ext cx="2549064" cy="326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09712" tIns="54856" rIns="109712" bIns="54856">
            <a:spAutoFit/>
          </a:bodyPr>
          <a:lstStyle/>
          <a:p>
            <a:pPr algn="ctr"/>
            <a:r>
              <a:rPr lang="en-US" sz="1400" b="1" dirty="0">
                <a:latin typeface="Open Sans Light" panose="020B0306030504020204"/>
                <a:ea typeface="Open Sans Light" panose="020B0306030504020204" pitchFamily="34" charset="0"/>
                <a:cs typeface="Lato Regular"/>
              </a:rPr>
              <a:t>PERTANGGUNGAN AKAUN 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10215295" y="4748430"/>
            <a:ext cx="1154515" cy="372393"/>
          </a:xfrm>
          <a:prstGeom prst="rect">
            <a:avLst/>
          </a:prstGeom>
        </p:spPr>
        <p:txBody>
          <a:bodyPr wrap="none" lIns="109712" tIns="54856" rIns="109712" bIns="54856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Buy Now</a:t>
            </a:r>
          </a:p>
        </p:txBody>
      </p:sp>
      <p:sp>
        <p:nvSpPr>
          <p:cNvPr id="3" name="Pentagon 2"/>
          <p:cNvSpPr/>
          <p:nvPr/>
        </p:nvSpPr>
        <p:spPr>
          <a:xfrm>
            <a:off x="2270809" y="218511"/>
            <a:ext cx="8123588" cy="660375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 Light" panose="020B0306030504020204"/>
              </a:rPr>
              <a:t>PROSES PENGIKTIRAFAN INVENTORI (PERBELANJAAN MODAL)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37577B-050C-409D-83C1-46F10BB36ADA}"/>
              </a:ext>
            </a:extLst>
          </p:cNvPr>
          <p:cNvSpPr/>
          <p:nvPr/>
        </p:nvSpPr>
        <p:spPr>
          <a:xfrm>
            <a:off x="2601053" y="1957830"/>
            <a:ext cx="1996506" cy="276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/>
              <a:t>KOS BARANG DIGUNAKAN</a:t>
            </a:r>
          </a:p>
        </p:txBody>
      </p:sp>
      <p:sp>
        <p:nvSpPr>
          <p:cNvPr id="66" name="Rounded Rectangle 13">
            <a:extLst>
              <a:ext uri="{FF2B5EF4-FFF2-40B4-BE49-F238E27FC236}">
                <a16:creationId xmlns:a16="http://schemas.microsoft.com/office/drawing/2014/main" id="{1CB23A7D-2988-42DD-931E-9D5102739CF9}"/>
              </a:ext>
            </a:extLst>
          </p:cNvPr>
          <p:cNvSpPr/>
          <p:nvPr/>
        </p:nvSpPr>
        <p:spPr>
          <a:xfrm>
            <a:off x="2610694" y="3044975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B0627000</a:t>
            </a:r>
          </a:p>
        </p:txBody>
      </p:sp>
      <p:sp>
        <p:nvSpPr>
          <p:cNvPr id="67" name="Rounded Rectangle 13">
            <a:extLst>
              <a:ext uri="{FF2B5EF4-FFF2-40B4-BE49-F238E27FC236}">
                <a16:creationId xmlns:a16="http://schemas.microsoft.com/office/drawing/2014/main" id="{0F86B3E7-DE43-46F3-888C-E6993DFCCB77}"/>
              </a:ext>
            </a:extLst>
          </p:cNvPr>
          <p:cNvSpPr/>
          <p:nvPr/>
        </p:nvSpPr>
        <p:spPr>
          <a:xfrm>
            <a:off x="2610694" y="2285467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B0625000</a:t>
            </a: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87462460-00EC-4914-98D5-44373E4572E7}"/>
              </a:ext>
            </a:extLst>
          </p:cNvPr>
          <p:cNvSpPr/>
          <p:nvPr/>
        </p:nvSpPr>
        <p:spPr>
          <a:xfrm>
            <a:off x="2610694" y="2672351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B0626000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685E501-3D76-4DED-B069-E76D52D67748}"/>
              </a:ext>
            </a:extLst>
          </p:cNvPr>
          <p:cNvSpPr/>
          <p:nvPr/>
        </p:nvSpPr>
        <p:spPr>
          <a:xfrm>
            <a:off x="2688462" y="3541913"/>
            <a:ext cx="1996506" cy="276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/>
              <a:t>INVENTORI UNTUK DIJUAL</a:t>
            </a:r>
          </a:p>
        </p:txBody>
      </p:sp>
      <p:sp>
        <p:nvSpPr>
          <p:cNvPr id="70" name="Rounded Rectangle 13">
            <a:extLst>
              <a:ext uri="{FF2B5EF4-FFF2-40B4-BE49-F238E27FC236}">
                <a16:creationId xmlns:a16="http://schemas.microsoft.com/office/drawing/2014/main" id="{0545B1E6-A692-43A3-919E-79F5DE45476B}"/>
              </a:ext>
            </a:extLst>
          </p:cNvPr>
          <p:cNvSpPr/>
          <p:nvPr/>
        </p:nvSpPr>
        <p:spPr>
          <a:xfrm>
            <a:off x="2688462" y="4633128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B0727000</a:t>
            </a:r>
          </a:p>
        </p:txBody>
      </p:sp>
      <p:sp>
        <p:nvSpPr>
          <p:cNvPr id="71" name="Rounded Rectangle 13">
            <a:extLst>
              <a:ext uri="{FF2B5EF4-FFF2-40B4-BE49-F238E27FC236}">
                <a16:creationId xmlns:a16="http://schemas.microsoft.com/office/drawing/2014/main" id="{3F83BFE8-ABFE-4206-91F2-1B6141A16250}"/>
              </a:ext>
            </a:extLst>
          </p:cNvPr>
          <p:cNvSpPr/>
          <p:nvPr/>
        </p:nvSpPr>
        <p:spPr>
          <a:xfrm>
            <a:off x="2688462" y="3873620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B0725000</a:t>
            </a:r>
          </a:p>
        </p:txBody>
      </p:sp>
      <p:sp>
        <p:nvSpPr>
          <p:cNvPr id="72" name="Rounded Rectangle 13">
            <a:extLst>
              <a:ext uri="{FF2B5EF4-FFF2-40B4-BE49-F238E27FC236}">
                <a16:creationId xmlns:a16="http://schemas.microsoft.com/office/drawing/2014/main" id="{7ECBD811-CC9B-4508-83B4-9DF54EBCE35D}"/>
              </a:ext>
            </a:extLst>
          </p:cNvPr>
          <p:cNvSpPr/>
          <p:nvPr/>
        </p:nvSpPr>
        <p:spPr>
          <a:xfrm>
            <a:off x="2688462" y="4260504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B0726000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051E9D-814D-4DA0-BA5C-6253CA1CF5F3}"/>
              </a:ext>
            </a:extLst>
          </p:cNvPr>
          <p:cNvSpPr/>
          <p:nvPr/>
        </p:nvSpPr>
        <p:spPr>
          <a:xfrm>
            <a:off x="8715693" y="1618320"/>
            <a:ext cx="2832133" cy="34273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4" name="Round Same Side Corner Rectangle 201">
            <a:extLst>
              <a:ext uri="{FF2B5EF4-FFF2-40B4-BE49-F238E27FC236}">
                <a16:creationId xmlns:a16="http://schemas.microsoft.com/office/drawing/2014/main" id="{315765A6-31DC-4BAE-8B8C-2E82C4499F6B}"/>
              </a:ext>
            </a:extLst>
          </p:cNvPr>
          <p:cNvSpPr/>
          <p:nvPr/>
        </p:nvSpPr>
        <p:spPr>
          <a:xfrm>
            <a:off x="8715693" y="939695"/>
            <a:ext cx="2832133" cy="47198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2" tIns="54856" rIns="109712" bIns="54856"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  <a:latin typeface="Calibri Light" panose="020F0302020204030204"/>
              </a:rPr>
              <a:t>SEMASA PENUTUPAN AKAUN </a:t>
            </a:r>
            <a:endParaRPr lang="bg-BG" sz="1400" b="1" dirty="0">
              <a:solidFill>
                <a:schemeClr val="tx1"/>
              </a:solidFill>
              <a:latin typeface="Calibri Light" panose="020F03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DB60AC-F967-459F-8480-EEE83B2838CF}"/>
              </a:ext>
            </a:extLst>
          </p:cNvPr>
          <p:cNvSpPr/>
          <p:nvPr/>
        </p:nvSpPr>
        <p:spPr>
          <a:xfrm>
            <a:off x="8847556" y="1342029"/>
            <a:ext cx="2549064" cy="326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09712" tIns="54856" rIns="109712" bIns="54856">
            <a:spAutoFit/>
          </a:bodyPr>
          <a:lstStyle/>
          <a:p>
            <a:pPr algn="ctr"/>
            <a:r>
              <a:rPr lang="en-US" sz="1400" b="1" dirty="0">
                <a:latin typeface="Open Sans Light" panose="020B0306030504020204"/>
                <a:ea typeface="Open Sans Light" panose="020B0306030504020204" pitchFamily="34" charset="0"/>
                <a:cs typeface="Lato Regular"/>
              </a:rPr>
              <a:t>INVENTORI DIMODALKAN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E4670AE-975E-42F1-AE68-23D5EDA3BC36}"/>
              </a:ext>
            </a:extLst>
          </p:cNvPr>
          <p:cNvSpPr/>
          <p:nvPr/>
        </p:nvSpPr>
        <p:spPr>
          <a:xfrm>
            <a:off x="9046098" y="1796754"/>
            <a:ext cx="1996506" cy="276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/>
              <a:t>KOS BARANG DIGUNAKAN</a:t>
            </a:r>
          </a:p>
        </p:txBody>
      </p:sp>
      <p:sp>
        <p:nvSpPr>
          <p:cNvPr id="77" name="Rounded Rectangle 13">
            <a:extLst>
              <a:ext uri="{FF2B5EF4-FFF2-40B4-BE49-F238E27FC236}">
                <a16:creationId xmlns:a16="http://schemas.microsoft.com/office/drawing/2014/main" id="{08FDD2A7-45B3-48BD-B47E-D7698775F9CF}"/>
              </a:ext>
            </a:extLst>
          </p:cNvPr>
          <p:cNvSpPr/>
          <p:nvPr/>
        </p:nvSpPr>
        <p:spPr>
          <a:xfrm>
            <a:off x="9055739" y="2883945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A0627000</a:t>
            </a:r>
          </a:p>
        </p:txBody>
      </p:sp>
      <p:sp>
        <p:nvSpPr>
          <p:cNvPr id="78" name="Rounded Rectangle 13">
            <a:extLst>
              <a:ext uri="{FF2B5EF4-FFF2-40B4-BE49-F238E27FC236}">
                <a16:creationId xmlns:a16="http://schemas.microsoft.com/office/drawing/2014/main" id="{78DF211D-08CB-4DB8-B454-339094CE30BB}"/>
              </a:ext>
            </a:extLst>
          </p:cNvPr>
          <p:cNvSpPr/>
          <p:nvPr/>
        </p:nvSpPr>
        <p:spPr>
          <a:xfrm>
            <a:off x="9055739" y="2124391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A0625000</a:t>
            </a:r>
          </a:p>
        </p:txBody>
      </p:sp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24644097-CED0-42A1-B0DD-164D2FC46F1A}"/>
              </a:ext>
            </a:extLst>
          </p:cNvPr>
          <p:cNvSpPr/>
          <p:nvPr/>
        </p:nvSpPr>
        <p:spPr>
          <a:xfrm>
            <a:off x="9055739" y="2511321"/>
            <a:ext cx="1996506" cy="335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A0626000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DF16A44-72B7-4B77-9743-A42BACE7D845}"/>
              </a:ext>
            </a:extLst>
          </p:cNvPr>
          <p:cNvSpPr/>
          <p:nvPr/>
        </p:nvSpPr>
        <p:spPr>
          <a:xfrm>
            <a:off x="9133507" y="3508707"/>
            <a:ext cx="1996506" cy="276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/>
              <a:t>INVENTORI UNTUK DIJUAL</a:t>
            </a:r>
          </a:p>
        </p:txBody>
      </p:sp>
      <p:sp>
        <p:nvSpPr>
          <p:cNvPr id="81" name="Rounded Rectangle 13">
            <a:extLst>
              <a:ext uri="{FF2B5EF4-FFF2-40B4-BE49-F238E27FC236}">
                <a16:creationId xmlns:a16="http://schemas.microsoft.com/office/drawing/2014/main" id="{A5F8C686-8614-40F3-84ED-D6FE7F58694E}"/>
              </a:ext>
            </a:extLst>
          </p:cNvPr>
          <p:cNvSpPr/>
          <p:nvPr/>
        </p:nvSpPr>
        <p:spPr>
          <a:xfrm>
            <a:off x="9133507" y="4599922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A0727000</a:t>
            </a:r>
          </a:p>
        </p:txBody>
      </p:sp>
      <p:sp>
        <p:nvSpPr>
          <p:cNvPr id="82" name="Rounded Rectangle 13">
            <a:extLst>
              <a:ext uri="{FF2B5EF4-FFF2-40B4-BE49-F238E27FC236}">
                <a16:creationId xmlns:a16="http://schemas.microsoft.com/office/drawing/2014/main" id="{277DE4CE-3189-4A57-9057-BF1ECFC67214}"/>
              </a:ext>
            </a:extLst>
          </p:cNvPr>
          <p:cNvSpPr/>
          <p:nvPr/>
        </p:nvSpPr>
        <p:spPr>
          <a:xfrm>
            <a:off x="9133507" y="3840414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A0725000</a:t>
            </a:r>
          </a:p>
        </p:txBody>
      </p:sp>
      <p:sp>
        <p:nvSpPr>
          <p:cNvPr id="83" name="Rounded Rectangle 13">
            <a:extLst>
              <a:ext uri="{FF2B5EF4-FFF2-40B4-BE49-F238E27FC236}">
                <a16:creationId xmlns:a16="http://schemas.microsoft.com/office/drawing/2014/main" id="{B33518C3-B262-4616-806E-DA07730CA660}"/>
              </a:ext>
            </a:extLst>
          </p:cNvPr>
          <p:cNvSpPr/>
          <p:nvPr/>
        </p:nvSpPr>
        <p:spPr>
          <a:xfrm>
            <a:off x="9133507" y="4227298"/>
            <a:ext cx="1996506" cy="33512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A0726000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CE48F54-98F8-4ACE-85E2-18EF19157F67}"/>
              </a:ext>
            </a:extLst>
          </p:cNvPr>
          <p:cNvSpPr/>
          <p:nvPr/>
        </p:nvSpPr>
        <p:spPr>
          <a:xfrm>
            <a:off x="5289755" y="2452694"/>
            <a:ext cx="3280074" cy="516189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B34B898-07A9-4DE0-97F6-DF31B6E9F945}"/>
              </a:ext>
            </a:extLst>
          </p:cNvPr>
          <p:cNvSpPr/>
          <p:nvPr/>
        </p:nvSpPr>
        <p:spPr>
          <a:xfrm>
            <a:off x="5289755" y="3087517"/>
            <a:ext cx="3008125" cy="737223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Inventori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simpanan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bernilai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RM1juta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lebih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tempoh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3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tahun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berturut-turut</a:t>
            </a:r>
            <a:endParaRPr lang="en-MY" sz="1200" dirty="0"/>
          </a:p>
        </p:txBody>
      </p:sp>
      <p:sp>
        <p:nvSpPr>
          <p:cNvPr id="85" name="Rounded Rectangle 13">
            <a:extLst>
              <a:ext uri="{FF2B5EF4-FFF2-40B4-BE49-F238E27FC236}">
                <a16:creationId xmlns:a16="http://schemas.microsoft.com/office/drawing/2014/main" id="{1E0F186A-F8AD-4653-85B0-8C9E9544423C}"/>
              </a:ext>
            </a:extLst>
          </p:cNvPr>
          <p:cNvSpPr/>
          <p:nvPr/>
        </p:nvSpPr>
        <p:spPr>
          <a:xfrm>
            <a:off x="2688462" y="6176225"/>
            <a:ext cx="1996506" cy="335121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B027000</a:t>
            </a:r>
          </a:p>
        </p:txBody>
      </p:sp>
      <p:sp>
        <p:nvSpPr>
          <p:cNvPr id="86" name="Rounded Rectangle 13">
            <a:extLst>
              <a:ext uri="{FF2B5EF4-FFF2-40B4-BE49-F238E27FC236}">
                <a16:creationId xmlns:a16="http://schemas.microsoft.com/office/drawing/2014/main" id="{3F44A4D2-CCD7-41F2-956A-1CB3ED296D5A}"/>
              </a:ext>
            </a:extLst>
          </p:cNvPr>
          <p:cNvSpPr/>
          <p:nvPr/>
        </p:nvSpPr>
        <p:spPr>
          <a:xfrm>
            <a:off x="2688462" y="5413995"/>
            <a:ext cx="1996506" cy="335121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B0225000</a:t>
            </a:r>
          </a:p>
        </p:txBody>
      </p:sp>
      <p:sp>
        <p:nvSpPr>
          <p:cNvPr id="87" name="Rounded Rectangle 13">
            <a:extLst>
              <a:ext uri="{FF2B5EF4-FFF2-40B4-BE49-F238E27FC236}">
                <a16:creationId xmlns:a16="http://schemas.microsoft.com/office/drawing/2014/main" id="{7B245A35-4693-4A84-B423-9E168FBAEEE9}"/>
              </a:ext>
            </a:extLst>
          </p:cNvPr>
          <p:cNvSpPr/>
          <p:nvPr/>
        </p:nvSpPr>
        <p:spPr>
          <a:xfrm>
            <a:off x="2688462" y="5800879"/>
            <a:ext cx="1996506" cy="335121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Open Sans Light"/>
              </a:rPr>
              <a:t>Kod</a:t>
            </a:r>
            <a:r>
              <a:rPr lang="en-US" sz="1200" b="1" dirty="0">
                <a:latin typeface="Open Sans Light"/>
              </a:rPr>
              <a:t> </a:t>
            </a:r>
            <a:r>
              <a:rPr lang="en-US" sz="1200" b="1" dirty="0" err="1">
                <a:latin typeface="Open Sans Light"/>
              </a:rPr>
              <a:t>Akaun</a:t>
            </a:r>
            <a:r>
              <a:rPr lang="en-US" sz="1200" b="1" dirty="0">
                <a:latin typeface="Open Sans Light"/>
              </a:rPr>
              <a:t> : B0226000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5A5927F-2234-444A-9A6A-8C2BCFAD6F5D}"/>
              </a:ext>
            </a:extLst>
          </p:cNvPr>
          <p:cNvSpPr/>
          <p:nvPr/>
        </p:nvSpPr>
        <p:spPr>
          <a:xfrm>
            <a:off x="2688462" y="5097401"/>
            <a:ext cx="1996506" cy="276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/>
              <a:t>PERKHIDMATAN &amp; BEKALAN</a:t>
            </a:r>
          </a:p>
        </p:txBody>
      </p:sp>
    </p:spTree>
    <p:extLst>
      <p:ext uri="{BB962C8B-B14F-4D97-AF65-F5344CB8AC3E}">
        <p14:creationId xmlns:p14="http://schemas.microsoft.com/office/powerpoint/2010/main" val="795290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bldLvl="0" animBg="1"/>
      <p:bldP spid="203" grpId="0"/>
      <p:bldP spid="212" grpId="0"/>
      <p:bldP spid="74" grpId="0" bldLvl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46120" y="221652"/>
            <a:ext cx="8301101" cy="425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Light" panose="020B0306030504020204"/>
            </a:endParaRPr>
          </a:p>
          <a:p>
            <a:pPr algn="ctr"/>
            <a:r>
              <a:rPr lang="en-US" b="1" dirty="0">
                <a:latin typeface="Open Sans Light" panose="020B0306030504020204"/>
              </a:rPr>
              <a:t>INVENTORI</a:t>
            </a:r>
          </a:p>
          <a:p>
            <a:pPr algn="ctr"/>
            <a:endParaRPr lang="en-US" b="1" dirty="0">
              <a:latin typeface="Open Sans Light" panose="020B0306030504020204"/>
            </a:endParaRPr>
          </a:p>
        </p:txBody>
      </p:sp>
      <p:sp>
        <p:nvSpPr>
          <p:cNvPr id="13" name="Hexagon 12"/>
          <p:cNvSpPr/>
          <p:nvPr/>
        </p:nvSpPr>
        <p:spPr>
          <a:xfrm rot="5400000">
            <a:off x="5731401" y="998424"/>
            <a:ext cx="1677591" cy="14905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Hexagon 4"/>
          <p:cNvSpPr txBox="1"/>
          <p:nvPr/>
        </p:nvSpPr>
        <p:spPr>
          <a:xfrm>
            <a:off x="6052394" y="1175462"/>
            <a:ext cx="1035604" cy="1154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Open Sans Light" panose="020B0306030504020204"/>
              </a:rPr>
              <a:t>MPSAS 12</a:t>
            </a:r>
            <a:endParaRPr lang="en-US" sz="1600" b="1" kern="1200" dirty="0">
              <a:latin typeface="Open Sans Light" panose="020B0306030504020204"/>
            </a:endParaRPr>
          </a:p>
        </p:txBody>
      </p:sp>
      <p:sp>
        <p:nvSpPr>
          <p:cNvPr id="6" name="Striped Right Arrow 5"/>
          <p:cNvSpPr/>
          <p:nvPr/>
        </p:nvSpPr>
        <p:spPr>
          <a:xfrm rot="2236788">
            <a:off x="7926122" y="3016450"/>
            <a:ext cx="786580" cy="608780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ped Right Arrow 27"/>
          <p:cNvSpPr/>
          <p:nvPr/>
        </p:nvSpPr>
        <p:spPr>
          <a:xfrm rot="8213043">
            <a:off x="4399767" y="2943717"/>
            <a:ext cx="786580" cy="60878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Striped Right Arrow 28"/>
          <p:cNvSpPr/>
          <p:nvPr/>
        </p:nvSpPr>
        <p:spPr>
          <a:xfrm rot="5400000">
            <a:off x="6172288" y="3048436"/>
            <a:ext cx="786580" cy="60878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14305" y="3940763"/>
            <a:ext cx="1501160" cy="1688967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Diperolehi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melalui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urusniaga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pertukaran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91603" y="3427684"/>
            <a:ext cx="1501160" cy="1688967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Diperolehi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melalui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urusniaga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bukan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pertukaran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530859" y="3451105"/>
            <a:ext cx="1501160" cy="1688967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Keluaran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31" name="Freeform 100"/>
          <p:cNvSpPr>
            <a:spLocks noChangeArrowheads="1"/>
          </p:cNvSpPr>
          <p:nvPr/>
        </p:nvSpPr>
        <p:spPr bwMode="auto">
          <a:xfrm>
            <a:off x="2576350" y="3934248"/>
            <a:ext cx="501019" cy="499652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1</a:t>
            </a:r>
          </a:p>
        </p:txBody>
      </p:sp>
      <p:sp>
        <p:nvSpPr>
          <p:cNvPr id="34" name="Freeform 100"/>
          <p:cNvSpPr>
            <a:spLocks noChangeArrowheads="1"/>
          </p:cNvSpPr>
          <p:nvPr/>
        </p:nvSpPr>
        <p:spPr bwMode="auto">
          <a:xfrm>
            <a:off x="5605975" y="4536962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2</a:t>
            </a:r>
          </a:p>
        </p:txBody>
      </p:sp>
      <p:sp>
        <p:nvSpPr>
          <p:cNvPr id="35" name="Freeform 100"/>
          <p:cNvSpPr>
            <a:spLocks noChangeArrowheads="1"/>
          </p:cNvSpPr>
          <p:nvPr/>
        </p:nvSpPr>
        <p:spPr bwMode="auto">
          <a:xfrm>
            <a:off x="8319413" y="4057194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 err="1">
                <a:latin typeface="Open Sans Light" panose="020B0306030504020204"/>
              </a:rPr>
              <a:t>Pejabat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Kewangan</a:t>
            </a:r>
            <a:r>
              <a:rPr lang="en-US" sz="1000" dirty="0">
                <a:latin typeface="Open Sans Light" panose="020B0306030504020204"/>
              </a:rPr>
              <a:t> &amp; </a:t>
            </a:r>
            <a:r>
              <a:rPr lang="en-US" sz="1000" dirty="0" err="1">
                <a:latin typeface="Open Sans Light" panose="020B0306030504020204"/>
              </a:rPr>
              <a:t>Perbendaharaan</a:t>
            </a:r>
            <a:r>
              <a:rPr lang="en-US" sz="1000" dirty="0">
                <a:latin typeface="Open Sans Light" panose="020B0306030504020204"/>
              </a:rPr>
              <a:t> </a:t>
            </a:r>
            <a:r>
              <a:rPr lang="en-US" sz="1000" dirty="0" err="1">
                <a:latin typeface="Open Sans Light" panose="020B0306030504020204"/>
              </a:rPr>
              <a:t>Negeri</a:t>
            </a:r>
            <a:r>
              <a:rPr lang="en-US" sz="1000" dirty="0">
                <a:latin typeface="Open Sans Light" panose="020B0306030504020204"/>
              </a:rPr>
              <a:t> Kedah</a:t>
            </a:r>
          </a:p>
        </p:txBody>
      </p:sp>
    </p:spTree>
    <p:extLst>
      <p:ext uri="{BB962C8B-B14F-4D97-AF65-F5344CB8AC3E}">
        <p14:creationId xmlns:p14="http://schemas.microsoft.com/office/powerpoint/2010/main" val="49936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1480</Words>
  <Application>Microsoft Office PowerPoint</Application>
  <PresentationFormat>Widescreen</PresentationFormat>
  <Paragraphs>337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Lato Regular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TAKRIFAN</vt:lpstr>
      <vt:lpstr>PowerPoint Presentation</vt:lpstr>
      <vt:lpstr>PEMAKAIAN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ZAMRI</dc:creator>
  <cp:lastModifiedBy>Zamri Shahdan</cp:lastModifiedBy>
  <cp:revision>92</cp:revision>
  <dcterms:created xsi:type="dcterms:W3CDTF">2021-02-11T16:07:41Z</dcterms:created>
  <dcterms:modified xsi:type="dcterms:W3CDTF">2021-06-05T16:01:12Z</dcterms:modified>
</cp:coreProperties>
</file>